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5" r:id="rId1"/>
    <p:sldMasterId id="2147483657" r:id="rId2"/>
    <p:sldMasterId id="2147483659" r:id="rId3"/>
  </p:sldMasterIdLst>
  <p:notesMasterIdLst>
    <p:notesMasterId r:id="rId21"/>
  </p:notesMasterIdLst>
  <p:sldIdLst>
    <p:sldId id="256" r:id="rId4"/>
    <p:sldId id="347" r:id="rId5"/>
    <p:sldId id="348" r:id="rId6"/>
    <p:sldId id="346" r:id="rId7"/>
    <p:sldId id="357" r:id="rId8"/>
    <p:sldId id="345" r:id="rId9"/>
    <p:sldId id="350" r:id="rId10"/>
    <p:sldId id="351" r:id="rId11"/>
    <p:sldId id="352" r:id="rId12"/>
    <p:sldId id="359" r:id="rId13"/>
    <p:sldId id="360" r:id="rId14"/>
    <p:sldId id="363" r:id="rId15"/>
    <p:sldId id="354" r:id="rId16"/>
    <p:sldId id="356" r:id="rId17"/>
    <p:sldId id="362" r:id="rId18"/>
    <p:sldId id="361" r:id="rId19"/>
    <p:sldId id="300" r:id="rId20"/>
  </p:sldIdLst>
  <p:sldSz cx="9144000" cy="5143500" type="screen16x9"/>
  <p:notesSz cx="6797675" cy="9926638"/>
  <p:defaultTextStyle>
    <a:defPPr>
      <a:defRPr lang="en-AU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A33F1F"/>
    <a:srgbClr val="66CCFF"/>
    <a:srgbClr val="82BEDD"/>
    <a:srgbClr val="4D4D4F"/>
    <a:srgbClr val="4D4D4D"/>
    <a:srgbClr val="267485"/>
    <a:srgbClr val="EFFF9C"/>
    <a:srgbClr val="0069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653" autoAdjust="0"/>
    <p:restoredTop sz="91542" autoAdjust="0"/>
  </p:normalViewPr>
  <p:slideViewPr>
    <p:cSldViewPr>
      <p:cViewPr>
        <p:scale>
          <a:sx n="136" d="100"/>
          <a:sy n="136" d="100"/>
        </p:scale>
        <p:origin x="1296" y="420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" Type="http://schemas.openxmlformats.org/officeDocument/2006/relationships/slideMaster" Target="slideMasters/slideMaster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6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endParaRPr lang="en-AU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49688" y="0"/>
            <a:ext cx="2946400" cy="496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endParaRPr lang="en-AU"/>
          </a:p>
        </p:txBody>
      </p:sp>
      <p:sp>
        <p:nvSpPr>
          <p:cNvPr id="614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-431800" y="744538"/>
            <a:ext cx="5289550" cy="297656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614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401638" y="4025900"/>
            <a:ext cx="5994400" cy="5156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</a:p>
        </p:txBody>
      </p:sp>
      <p:sp>
        <p:nvSpPr>
          <p:cNvPr id="615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8163"/>
            <a:ext cx="2946400" cy="496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endParaRPr lang="en-AU"/>
          </a:p>
        </p:txBody>
      </p:sp>
      <p:sp>
        <p:nvSpPr>
          <p:cNvPr id="615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9688" y="9428163"/>
            <a:ext cx="2946400" cy="496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fld id="{27884230-34D9-4471-9399-5E5375172E0F}" type="slidenum">
              <a:rPr lang="en-AU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2839029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4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AU"/>
              <a:t>Phone:</a:t>
            </a:r>
            <a:r>
              <a:rPr lang="en-AU" b="0"/>
              <a:t> +61 2 6249 9111</a:t>
            </a:r>
          </a:p>
          <a:p>
            <a:r>
              <a:rPr lang="en-AU"/>
              <a:t>Web:</a:t>
            </a:r>
            <a:r>
              <a:rPr lang="en-AU" b="0"/>
              <a:t> www.ga.gov.au</a:t>
            </a:r>
          </a:p>
          <a:p>
            <a:r>
              <a:rPr lang="en-AU"/>
              <a:t>Email:</a:t>
            </a:r>
            <a:r>
              <a:rPr lang="en-AU" b="0"/>
              <a:t> feedback@ga.gov.au</a:t>
            </a:r>
          </a:p>
          <a:p>
            <a:r>
              <a:rPr lang="en-AU"/>
              <a:t>Address:</a:t>
            </a:r>
            <a:r>
              <a:rPr lang="en-AU" b="0"/>
              <a:t> Cnr Jerrabomberra Avenue and Hindmarsh Drive, Symonston ACT 2609</a:t>
            </a:r>
          </a:p>
          <a:p>
            <a:r>
              <a:rPr lang="en-AU"/>
              <a:t>Postal Address:</a:t>
            </a:r>
            <a:r>
              <a:rPr lang="en-AU" b="0"/>
              <a:t> GPO Box 378, Canberra ACT 2601</a:t>
            </a:r>
          </a:p>
        </p:txBody>
      </p:sp>
    </p:spTree>
    <p:extLst>
      <p:ext uri="{BB962C8B-B14F-4D97-AF65-F5344CB8AC3E}">
        <p14:creationId xmlns:p14="http://schemas.microsoft.com/office/powerpoint/2010/main" val="7079403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14363" y="1395413"/>
            <a:ext cx="7916862" cy="463846"/>
          </a:xfrm>
        </p:spPr>
        <p:txBody>
          <a:bodyPr lIns="90000" tIns="46800" rIns="90000" bIns="46800"/>
          <a:lstStyle>
            <a:lvl1pPr>
              <a:defRPr sz="2400">
                <a:solidFill>
                  <a:srgbClr val="4D4D4D"/>
                </a:solidFill>
              </a:defRPr>
            </a:lvl1pPr>
          </a:lstStyle>
          <a:p>
            <a:pPr lvl="0"/>
            <a:r>
              <a:rPr lang="en-AU" noProof="0" dirty="0"/>
              <a:t>Click to edit Master Title style</a:t>
            </a:r>
          </a:p>
        </p:txBody>
      </p:sp>
      <p:sp>
        <p:nvSpPr>
          <p:cNvPr id="38605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11188" y="1862138"/>
            <a:ext cx="7916862" cy="340735"/>
          </a:xfrm>
        </p:spPr>
        <p:txBody>
          <a:bodyPr lIns="90000" tIns="46800" rIns="90000" bIns="46800">
            <a:spAutoFit/>
          </a:bodyPr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AU" noProof="0" dirty="0"/>
              <a:t>Click to edit Master Author style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EE301E-44AD-7A49-B503-F84B4445FFD5}"/>
              </a:ext>
            </a:extLst>
          </p:cNvPr>
          <p:cNvSpPr txBox="1"/>
          <p:nvPr userDrawn="1"/>
        </p:nvSpPr>
        <p:spPr>
          <a:xfrm>
            <a:off x="7164288" y="4989612"/>
            <a:ext cx="1728192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en-AU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2088215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4176431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6264646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8352861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10441076" algn="l" defTabSz="4176431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12529292" algn="l" defTabSz="4176431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14617507" algn="l" defTabSz="4176431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16705722" algn="l" defTabSz="4176431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AU" sz="500" kern="1200" dirty="0">
                <a:solidFill>
                  <a:schemeClr val="bg2">
                    <a:lumMod val="75000"/>
                  </a:schemeClr>
                </a:solidFill>
                <a:effectLst/>
                <a:latin typeface="Arial" charset="0"/>
                <a:ea typeface="+mn-ea"/>
                <a:cs typeface="+mn-cs"/>
              </a:rPr>
              <a:t>© Commonwealth of Australia (Geoscience Australia) 2019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AU" sz="500" kern="1200" dirty="0">
              <a:solidFill>
                <a:schemeClr val="bg2">
                  <a:lumMod val="75000"/>
                </a:schemeClr>
              </a:solidFill>
              <a:effectLst/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A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60681C-2A94-544F-9607-C804CDA32B37}"/>
              </a:ext>
            </a:extLst>
          </p:cNvPr>
          <p:cNvSpPr txBox="1"/>
          <p:nvPr userDrawn="1"/>
        </p:nvSpPr>
        <p:spPr>
          <a:xfrm>
            <a:off x="2555776" y="4907364"/>
            <a:ext cx="936104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en-AU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2088215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4176431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6264646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8352861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10441076" algn="l" defTabSz="4176431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12529292" algn="l" defTabSz="4176431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14617507" algn="l" defTabSz="4176431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16705722" algn="l" defTabSz="4176431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AU" sz="500" kern="1200" dirty="0">
                <a:solidFill>
                  <a:schemeClr val="bg1"/>
                </a:solidFill>
                <a:effectLst/>
                <a:latin typeface="Arial" charset="0"/>
                <a:ea typeface="+mn-ea"/>
                <a:cs typeface="+mn-cs"/>
              </a:rPr>
              <a:t>© Commonwealth of Australia (Geoscience Australia) 2019</a:t>
            </a:r>
          </a:p>
        </p:txBody>
      </p:sp>
    </p:spTree>
    <p:extLst>
      <p:ext uri="{BB962C8B-B14F-4D97-AF65-F5344CB8AC3E}">
        <p14:creationId xmlns:p14="http://schemas.microsoft.com/office/powerpoint/2010/main" val="32870629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11188" y="1862138"/>
            <a:ext cx="8229600" cy="1557349"/>
          </a:xfrm>
        </p:spPr>
        <p:txBody>
          <a:bodyPr/>
          <a:lstStyle>
            <a:lvl1pPr>
              <a:defRPr>
                <a:solidFill>
                  <a:srgbClr val="4D4D4F"/>
                </a:solidFill>
              </a:defRPr>
            </a:lvl1pPr>
            <a:lvl2pPr>
              <a:defRPr sz="1800">
                <a:solidFill>
                  <a:srgbClr val="4D4D4F"/>
                </a:solidFill>
              </a:defRPr>
            </a:lvl2pPr>
            <a:lvl3pPr>
              <a:defRPr sz="1600">
                <a:solidFill>
                  <a:srgbClr val="4D4D4F"/>
                </a:solidFill>
              </a:defRPr>
            </a:lvl3pPr>
            <a:lvl4pPr>
              <a:defRPr sz="1600">
                <a:solidFill>
                  <a:srgbClr val="4D4D4F"/>
                </a:solidFill>
              </a:defRPr>
            </a:lvl4pPr>
            <a:lvl5pPr>
              <a:defRPr sz="1600">
                <a:solidFill>
                  <a:srgbClr val="4D4D4F"/>
                </a:solidFill>
              </a:defRPr>
            </a:lvl5pPr>
          </a:lstStyle>
          <a:p>
            <a:pPr lvl="0"/>
            <a:r>
              <a:rPr lang="en-AU" dirty="0"/>
              <a:t>Click to edit Master Text styles</a:t>
            </a:r>
          </a:p>
          <a:p>
            <a:pPr lvl="1"/>
            <a:r>
              <a:rPr lang="en-AU" dirty="0"/>
              <a:t>Second level</a:t>
            </a:r>
          </a:p>
          <a:p>
            <a:pPr lvl="2"/>
            <a:r>
              <a:rPr lang="en-AU" dirty="0"/>
              <a:t>Third level</a:t>
            </a:r>
          </a:p>
          <a:p>
            <a:pPr lvl="3"/>
            <a:r>
              <a:rPr lang="en-AU" dirty="0"/>
              <a:t>Fourth level</a:t>
            </a:r>
          </a:p>
          <a:p>
            <a:pPr lvl="4"/>
            <a:r>
              <a:rPr lang="en-AU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425808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7" name="Rectangle 9"/>
          <p:cNvSpPr>
            <a:spLocks noGrp="1" noChangeArrowheads="1"/>
          </p:cNvSpPr>
          <p:nvPr>
            <p:ph type="body" idx="1"/>
          </p:nvPr>
        </p:nvSpPr>
        <p:spPr bwMode="auto">
          <a:xfrm>
            <a:off x="611188" y="1807369"/>
            <a:ext cx="8229600" cy="17658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63499" name="Rectangle 11"/>
          <p:cNvSpPr>
            <a:spLocks noGrp="1" noChangeArrowheads="1"/>
          </p:cNvSpPr>
          <p:nvPr>
            <p:ph type="title"/>
          </p:nvPr>
        </p:nvSpPr>
        <p:spPr bwMode="auto">
          <a:xfrm>
            <a:off x="614363" y="1395412"/>
            <a:ext cx="82296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smtClean="0"/>
              <a:t>Click to edit Master title style</a:t>
            </a:r>
            <a:endParaRPr lang="en-AU" dirty="0"/>
          </a:p>
        </p:txBody>
      </p:sp>
      <p:sp>
        <p:nvSpPr>
          <p:cNvPr id="63500" name="Rectangle 1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611188" y="3723878"/>
            <a:ext cx="8208962" cy="13849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eaLnBrk="1" hangingPunct="1">
              <a:lnSpc>
                <a:spcPct val="80000"/>
              </a:lnSpc>
              <a:spcBef>
                <a:spcPct val="50000"/>
              </a:spcBef>
              <a:defRPr sz="1400" b="1">
                <a:solidFill>
                  <a:srgbClr val="4D4D4D"/>
                </a:solidFill>
              </a:defRPr>
            </a:lvl1pPr>
          </a:lstStyle>
          <a:p>
            <a:r>
              <a:rPr lang="en-AU" dirty="0"/>
              <a:t>Phone:</a:t>
            </a:r>
            <a:r>
              <a:rPr lang="en-AU" b="0" dirty="0"/>
              <a:t> +61 2 6249 9111</a:t>
            </a:r>
          </a:p>
          <a:p>
            <a:r>
              <a:rPr lang="en-AU" dirty="0"/>
              <a:t>Web:</a:t>
            </a:r>
            <a:r>
              <a:rPr lang="en-AU" b="0" dirty="0"/>
              <a:t> www.ga.gov.au</a:t>
            </a:r>
          </a:p>
          <a:p>
            <a:r>
              <a:rPr lang="en-AU" dirty="0"/>
              <a:t>Email:</a:t>
            </a:r>
            <a:r>
              <a:rPr lang="en-AU" b="0" dirty="0"/>
              <a:t> feedback@ga.gov.au</a:t>
            </a:r>
          </a:p>
          <a:p>
            <a:r>
              <a:rPr lang="en-AU" dirty="0"/>
              <a:t>Address:</a:t>
            </a:r>
            <a:r>
              <a:rPr lang="en-AU" b="0" dirty="0"/>
              <a:t> </a:t>
            </a:r>
            <a:r>
              <a:rPr lang="en-AU" b="0" dirty="0" err="1"/>
              <a:t>Cnr</a:t>
            </a:r>
            <a:r>
              <a:rPr lang="en-AU" b="0" dirty="0"/>
              <a:t> Jerrabomberra Avenue and Hindmarsh Drive, Symonston ACT 2609</a:t>
            </a:r>
          </a:p>
          <a:p>
            <a:r>
              <a:rPr lang="en-AU" dirty="0"/>
              <a:t>Postal Address:</a:t>
            </a:r>
            <a:r>
              <a:rPr lang="en-AU" b="0" dirty="0"/>
              <a:t> GPO Box 378, Canberra ACT 2601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61" r:id="rId2"/>
  </p:sldLayoutIdLst>
  <p:hf sldNum="0"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006983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06983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06983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06983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06983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06983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06983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06983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06983"/>
          </a:solidFill>
          <a:latin typeface="Arial" charset="0"/>
        </a:defRPr>
      </a:lvl9pPr>
    </p:titleStyle>
    <p:bodyStyle>
      <a:lvl1pPr algn="l" rtl="0" eaLnBrk="1" fontAlgn="base" hangingPunct="1">
        <a:spcBef>
          <a:spcPct val="50000"/>
        </a:spcBef>
        <a:spcAft>
          <a:spcPct val="0"/>
        </a:spcAft>
        <a:defRPr sz="1800">
          <a:solidFill>
            <a:srgbClr val="4D4D4D"/>
          </a:solidFill>
          <a:latin typeface="+mn-lt"/>
          <a:ea typeface="+mn-ea"/>
          <a:cs typeface="+mn-cs"/>
        </a:defRPr>
      </a:lvl1pPr>
      <a:lvl2pPr marL="447675" indent="-268288" algn="l" rtl="0" eaLnBrk="1" fontAlgn="base" hangingPunct="1">
        <a:spcBef>
          <a:spcPct val="50000"/>
        </a:spcBef>
        <a:spcAft>
          <a:spcPct val="0"/>
        </a:spcAft>
        <a:buChar char="•"/>
        <a:defRPr sz="1800">
          <a:solidFill>
            <a:srgbClr val="4D4D4D"/>
          </a:solidFill>
          <a:latin typeface="+mn-lt"/>
        </a:defRPr>
      </a:lvl2pPr>
      <a:lvl3pPr marL="895350" indent="-265113" algn="l" rtl="0" eaLnBrk="1" fontAlgn="base" hangingPunct="1">
        <a:spcBef>
          <a:spcPct val="25000"/>
        </a:spcBef>
        <a:spcAft>
          <a:spcPct val="0"/>
        </a:spcAft>
        <a:buFont typeface="Arial" charset="0"/>
        <a:buChar char="–"/>
        <a:defRPr sz="1600">
          <a:solidFill>
            <a:srgbClr val="4D4D4D"/>
          </a:solidFill>
          <a:latin typeface="+mn-lt"/>
        </a:defRPr>
      </a:lvl3pPr>
      <a:lvl4pPr marL="1344613" indent="-268288" algn="l" rtl="0" eaLnBrk="1" fontAlgn="base" hangingPunct="1">
        <a:spcBef>
          <a:spcPct val="25000"/>
        </a:spcBef>
        <a:spcAft>
          <a:spcPct val="0"/>
        </a:spcAft>
        <a:buChar char="•"/>
        <a:defRPr sz="1600">
          <a:solidFill>
            <a:srgbClr val="4D4D4D"/>
          </a:solidFill>
          <a:latin typeface="+mn-lt"/>
        </a:defRPr>
      </a:lvl4pPr>
      <a:lvl5pPr marL="1792288" indent="-268288" algn="l" rtl="0" eaLnBrk="1" fontAlgn="base" hangingPunct="1">
        <a:spcBef>
          <a:spcPct val="25000"/>
        </a:spcBef>
        <a:spcAft>
          <a:spcPct val="0"/>
        </a:spcAft>
        <a:buFont typeface="Arial" charset="0"/>
        <a:buChar char="–"/>
        <a:defRPr sz="1600">
          <a:solidFill>
            <a:srgbClr val="4D4D4D"/>
          </a:solidFill>
          <a:latin typeface="+mn-lt"/>
        </a:defRPr>
      </a:lvl5pPr>
      <a:lvl6pPr marL="2249488" indent="-268288" algn="l" rtl="0" eaLnBrk="1" fontAlgn="base" hangingPunct="1">
        <a:spcBef>
          <a:spcPct val="25000"/>
        </a:spcBef>
        <a:spcAft>
          <a:spcPct val="0"/>
        </a:spcAft>
        <a:buFont typeface="Arial" charset="0"/>
        <a:buChar char="–"/>
        <a:defRPr sz="2000">
          <a:solidFill>
            <a:srgbClr val="4D4D4D"/>
          </a:solidFill>
          <a:latin typeface="+mn-lt"/>
        </a:defRPr>
      </a:lvl6pPr>
      <a:lvl7pPr marL="2706688" indent="-268288" algn="l" rtl="0" eaLnBrk="1" fontAlgn="base" hangingPunct="1">
        <a:spcBef>
          <a:spcPct val="25000"/>
        </a:spcBef>
        <a:spcAft>
          <a:spcPct val="0"/>
        </a:spcAft>
        <a:buFont typeface="Arial" charset="0"/>
        <a:buChar char="–"/>
        <a:defRPr sz="2000">
          <a:solidFill>
            <a:srgbClr val="4D4D4D"/>
          </a:solidFill>
          <a:latin typeface="+mn-lt"/>
        </a:defRPr>
      </a:lvl7pPr>
      <a:lvl8pPr marL="3163888" indent="-268288" algn="l" rtl="0" eaLnBrk="1" fontAlgn="base" hangingPunct="1">
        <a:spcBef>
          <a:spcPct val="25000"/>
        </a:spcBef>
        <a:spcAft>
          <a:spcPct val="0"/>
        </a:spcAft>
        <a:buFont typeface="Arial" charset="0"/>
        <a:buChar char="–"/>
        <a:defRPr sz="2000">
          <a:solidFill>
            <a:srgbClr val="4D4D4D"/>
          </a:solidFill>
          <a:latin typeface="+mn-lt"/>
        </a:defRPr>
      </a:lvl8pPr>
      <a:lvl9pPr marL="3621088" indent="-268288" algn="l" rtl="0" eaLnBrk="1" fontAlgn="base" hangingPunct="1">
        <a:spcBef>
          <a:spcPct val="25000"/>
        </a:spcBef>
        <a:spcAft>
          <a:spcPct val="0"/>
        </a:spcAft>
        <a:buFont typeface="Arial" charset="0"/>
        <a:buChar char="–"/>
        <a:defRPr sz="2000">
          <a:solidFill>
            <a:srgbClr val="4D4D4D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311944"/>
            <a:ext cx="82296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AU" dirty="0"/>
              <a:t>Click to edit Master Title style</a:t>
            </a:r>
          </a:p>
        </p:txBody>
      </p:sp>
      <p:sp>
        <p:nvSpPr>
          <p:cNvPr id="385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717822"/>
            <a:ext cx="8229600" cy="3942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AU" dirty="0"/>
              <a:t>Click to edit Master Text styles</a:t>
            </a:r>
          </a:p>
          <a:p>
            <a:pPr lvl="1"/>
            <a:r>
              <a:rPr lang="en-AU" dirty="0"/>
              <a:t>Second level</a:t>
            </a:r>
          </a:p>
          <a:p>
            <a:pPr lvl="2"/>
            <a:r>
              <a:rPr lang="en-AU" dirty="0"/>
              <a:t>Third level</a:t>
            </a:r>
          </a:p>
          <a:p>
            <a:pPr lvl="3"/>
            <a:r>
              <a:rPr lang="en-AU" dirty="0"/>
              <a:t>Fourth level</a:t>
            </a:r>
          </a:p>
          <a:p>
            <a:pPr lvl="4"/>
            <a:r>
              <a:rPr lang="en-AU" dirty="0"/>
              <a:t>Fifth level</a:t>
            </a:r>
          </a:p>
        </p:txBody>
      </p:sp>
      <p:sp>
        <p:nvSpPr>
          <p:cNvPr id="385028" name="Rectangle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284664" y="4844654"/>
            <a:ext cx="4751387" cy="3107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spcBef>
                <a:spcPct val="50000"/>
              </a:spcBef>
              <a:defRPr sz="800">
                <a:solidFill>
                  <a:schemeClr val="bg1"/>
                </a:solidFill>
              </a:defRPr>
            </a:lvl1pPr>
          </a:lstStyle>
          <a:p>
            <a:endParaRPr lang="en-AU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71" r:id="rId2"/>
  </p:sldLayoutIdLst>
  <p:hf sldNum="0" hdr="0" dt="0"/>
  <p:txStyles>
    <p:titleStyle>
      <a:lvl1pPr algn="l" rtl="0" fontAlgn="base">
        <a:spcBef>
          <a:spcPct val="0"/>
        </a:spcBef>
        <a:spcAft>
          <a:spcPct val="0"/>
        </a:spcAft>
        <a:defRPr sz="2400" b="1">
          <a:solidFill>
            <a:srgbClr val="66CCFF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2600" b="1">
          <a:solidFill>
            <a:schemeClr val="bg1"/>
          </a:solidFill>
          <a:latin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2600" b="1">
          <a:solidFill>
            <a:schemeClr val="bg1"/>
          </a:solidFill>
          <a:latin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2600" b="1">
          <a:solidFill>
            <a:schemeClr val="bg1"/>
          </a:solidFill>
          <a:latin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2600" b="1">
          <a:solidFill>
            <a:schemeClr val="bg1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600" b="1">
          <a:solidFill>
            <a:schemeClr val="bg1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600" b="1">
          <a:solidFill>
            <a:schemeClr val="bg1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600" b="1">
          <a:solidFill>
            <a:schemeClr val="bg1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600" b="1">
          <a:solidFill>
            <a:schemeClr val="bg1"/>
          </a:solidFill>
          <a:latin typeface="Arial" charset="0"/>
        </a:defRPr>
      </a:lvl9pPr>
    </p:titleStyle>
    <p:bodyStyle>
      <a:lvl1pPr algn="l" rtl="0" fontAlgn="base">
        <a:spcBef>
          <a:spcPct val="50000"/>
        </a:spcBef>
        <a:spcAft>
          <a:spcPct val="0"/>
        </a:spcAft>
        <a:defRPr sz="1800">
          <a:solidFill>
            <a:schemeClr val="bg1"/>
          </a:solidFill>
          <a:latin typeface="+mn-lt"/>
          <a:ea typeface="+mn-ea"/>
          <a:cs typeface="+mn-cs"/>
        </a:defRPr>
      </a:lvl1pPr>
      <a:lvl2pPr marL="447675" indent="-268288" algn="l" rtl="0" fontAlgn="base">
        <a:spcBef>
          <a:spcPct val="50000"/>
        </a:spcBef>
        <a:spcAft>
          <a:spcPct val="0"/>
        </a:spcAft>
        <a:buChar char="•"/>
        <a:defRPr sz="1800">
          <a:solidFill>
            <a:schemeClr val="bg1"/>
          </a:solidFill>
          <a:latin typeface="+mn-lt"/>
        </a:defRPr>
      </a:lvl2pPr>
      <a:lvl3pPr marL="895350" indent="-268288" algn="l" rtl="0" fontAlgn="base">
        <a:spcBef>
          <a:spcPct val="25000"/>
        </a:spcBef>
        <a:spcAft>
          <a:spcPct val="0"/>
        </a:spcAft>
        <a:buFont typeface="Arial" charset="0"/>
        <a:buChar char="–"/>
        <a:defRPr sz="1600">
          <a:solidFill>
            <a:schemeClr val="bg1"/>
          </a:solidFill>
          <a:latin typeface="+mn-lt"/>
        </a:defRPr>
      </a:lvl3pPr>
      <a:lvl4pPr marL="1350963" indent="-271463" algn="l" rtl="0" fontAlgn="base">
        <a:spcBef>
          <a:spcPct val="25000"/>
        </a:spcBef>
        <a:spcAft>
          <a:spcPct val="0"/>
        </a:spcAft>
        <a:buChar char="•"/>
        <a:defRPr sz="1600">
          <a:solidFill>
            <a:schemeClr val="bg1"/>
          </a:solidFill>
          <a:latin typeface="+mn-lt"/>
        </a:defRPr>
      </a:lvl4pPr>
      <a:lvl5pPr marL="1792288" indent="-261938" algn="l" rtl="0" fontAlgn="base">
        <a:spcBef>
          <a:spcPct val="25000"/>
        </a:spcBef>
        <a:spcAft>
          <a:spcPct val="0"/>
        </a:spcAft>
        <a:buFont typeface="Arial" charset="0"/>
        <a:buChar char="–"/>
        <a:defRPr sz="1600">
          <a:solidFill>
            <a:schemeClr val="bg1"/>
          </a:solidFill>
          <a:latin typeface="+mn-lt"/>
        </a:defRPr>
      </a:lvl5pPr>
      <a:lvl6pPr marL="2249488" indent="-261938" algn="l" rtl="0" fontAlgn="base">
        <a:spcBef>
          <a:spcPct val="25000"/>
        </a:spcBef>
        <a:spcAft>
          <a:spcPct val="0"/>
        </a:spcAft>
        <a:buFont typeface="Arial" charset="0"/>
        <a:buChar char="–"/>
        <a:defRPr sz="2000">
          <a:solidFill>
            <a:schemeClr val="bg1"/>
          </a:solidFill>
          <a:latin typeface="+mn-lt"/>
        </a:defRPr>
      </a:lvl6pPr>
      <a:lvl7pPr marL="2706688" indent="-261938" algn="l" rtl="0" fontAlgn="base">
        <a:spcBef>
          <a:spcPct val="25000"/>
        </a:spcBef>
        <a:spcAft>
          <a:spcPct val="0"/>
        </a:spcAft>
        <a:buFont typeface="Arial" charset="0"/>
        <a:buChar char="–"/>
        <a:defRPr sz="2000">
          <a:solidFill>
            <a:schemeClr val="bg1"/>
          </a:solidFill>
          <a:latin typeface="+mn-lt"/>
        </a:defRPr>
      </a:lvl7pPr>
      <a:lvl8pPr marL="3163888" indent="-261938" algn="l" rtl="0" fontAlgn="base">
        <a:spcBef>
          <a:spcPct val="25000"/>
        </a:spcBef>
        <a:spcAft>
          <a:spcPct val="0"/>
        </a:spcAft>
        <a:buFont typeface="Arial" charset="0"/>
        <a:buChar char="–"/>
        <a:defRPr sz="2000">
          <a:solidFill>
            <a:schemeClr val="bg1"/>
          </a:solidFill>
          <a:latin typeface="+mn-lt"/>
        </a:defRPr>
      </a:lvl8pPr>
      <a:lvl9pPr marL="3621088" indent="-261938" algn="l" rtl="0" fontAlgn="base">
        <a:spcBef>
          <a:spcPct val="25000"/>
        </a:spcBef>
        <a:spcAft>
          <a:spcPct val="0"/>
        </a:spcAft>
        <a:buFont typeface="Arial" charset="0"/>
        <a:buChar char="–"/>
        <a:defRPr sz="2000">
          <a:solidFill>
            <a:schemeClr val="bg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69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14363" y="1395413"/>
            <a:ext cx="82296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AU" dirty="0"/>
              <a:t>Click to edit Master Title Style</a:t>
            </a:r>
          </a:p>
        </p:txBody>
      </p:sp>
      <p:sp>
        <p:nvSpPr>
          <p:cNvPr id="4136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11188" y="1862138"/>
            <a:ext cx="822960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AU" dirty="0"/>
              <a:t>Click to edit Master Author style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E5C860-AB62-C04C-B153-177E268B9371}"/>
              </a:ext>
            </a:extLst>
          </p:cNvPr>
          <p:cNvSpPr txBox="1"/>
          <p:nvPr userDrawn="1"/>
        </p:nvSpPr>
        <p:spPr>
          <a:xfrm>
            <a:off x="7164288" y="4989612"/>
            <a:ext cx="1728192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en-AU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2088215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4176431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6264646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8352861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10441076" algn="l" defTabSz="4176431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12529292" algn="l" defTabSz="4176431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14617507" algn="l" defTabSz="4176431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16705722" algn="l" defTabSz="4176431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AU" sz="500" kern="1200" dirty="0">
                <a:solidFill>
                  <a:schemeClr val="bg2">
                    <a:lumMod val="75000"/>
                  </a:schemeClr>
                </a:solidFill>
                <a:effectLst/>
                <a:latin typeface="Arial" charset="0"/>
                <a:ea typeface="+mn-ea"/>
                <a:cs typeface="+mn-cs"/>
              </a:rPr>
              <a:t>© Commonwealth of Australia (Geoscience Australia) 2019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AU" sz="500" kern="1200" dirty="0">
              <a:solidFill>
                <a:schemeClr val="bg2">
                  <a:lumMod val="75000"/>
                </a:schemeClr>
              </a:solidFill>
              <a:effectLst/>
              <a:latin typeface="Arial" charset="0"/>
              <a:ea typeface="+mn-ea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81" r:id="rId2"/>
  </p:sldLayoutIdLst>
  <p:txStyles>
    <p:titleStyle>
      <a:lvl1pPr algn="l" rtl="0" fontAlgn="base">
        <a:spcBef>
          <a:spcPct val="0"/>
        </a:spcBef>
        <a:spcAft>
          <a:spcPct val="0"/>
        </a:spcAft>
        <a:defRPr sz="2400" b="1">
          <a:solidFill>
            <a:srgbClr val="4D4D4D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000" b="1">
          <a:solidFill>
            <a:srgbClr val="4D4D4D"/>
          </a:solidFill>
          <a:latin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3000" b="1">
          <a:solidFill>
            <a:srgbClr val="4D4D4D"/>
          </a:solidFill>
          <a:latin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3000" b="1">
          <a:solidFill>
            <a:srgbClr val="4D4D4D"/>
          </a:solidFill>
          <a:latin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3000" b="1">
          <a:solidFill>
            <a:srgbClr val="4D4D4D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000" b="1">
          <a:solidFill>
            <a:srgbClr val="4D4D4D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000" b="1">
          <a:solidFill>
            <a:srgbClr val="4D4D4D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000" b="1">
          <a:solidFill>
            <a:srgbClr val="4D4D4D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000" b="1">
          <a:solidFill>
            <a:srgbClr val="4D4D4D"/>
          </a:solidFill>
          <a:latin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defRPr sz="1600">
          <a:solidFill>
            <a:srgbClr val="4D4D4D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jpeg"/><Relationship Id="rId7" Type="http://schemas.openxmlformats.org/officeDocument/2006/relationships/image" Target="../media/image9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1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12" Type="http://schemas.openxmlformats.org/officeDocument/2006/relationships/image" Target="../media/image20.png"/><Relationship Id="rId17" Type="http://schemas.openxmlformats.org/officeDocument/2006/relationships/image" Target="../media/image25.png"/><Relationship Id="rId2" Type="http://schemas.openxmlformats.org/officeDocument/2006/relationships/image" Target="../media/image15.png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png"/><Relationship Id="rId11" Type="http://schemas.microsoft.com/office/2007/relationships/hdphoto" Target="../media/hdphoto5.wdp"/><Relationship Id="rId5" Type="http://schemas.microsoft.com/office/2007/relationships/hdphoto" Target="../media/hdphoto2.wdp"/><Relationship Id="rId15" Type="http://schemas.openxmlformats.org/officeDocument/2006/relationships/image" Target="../media/image23.png"/><Relationship Id="rId10" Type="http://schemas.openxmlformats.org/officeDocument/2006/relationships/image" Target="../media/image19.png"/><Relationship Id="rId4" Type="http://schemas.openxmlformats.org/officeDocument/2006/relationships/image" Target="../media/image16.png"/><Relationship Id="rId9" Type="http://schemas.microsoft.com/office/2007/relationships/hdphoto" Target="../media/hdphoto4.wdp"/><Relationship Id="rId1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87624" y="1563638"/>
            <a:ext cx="6408712" cy="1202510"/>
          </a:xfrm>
        </p:spPr>
        <p:txBody>
          <a:bodyPr/>
          <a:lstStyle/>
          <a:p>
            <a:pPr algn="ctr"/>
            <a:r>
              <a:rPr lang="en-AU" dirty="0"/>
              <a:t>Applying </a:t>
            </a:r>
            <a:r>
              <a:rPr lang="en-AU" dirty="0" smtClean="0"/>
              <a:t/>
            </a:r>
            <a:br>
              <a:rPr lang="en-AU" dirty="0" smtClean="0"/>
            </a:br>
            <a:r>
              <a:rPr lang="en-AU" dirty="0" smtClean="0"/>
              <a:t>Discrete </a:t>
            </a:r>
            <a:r>
              <a:rPr lang="en-AU" dirty="0"/>
              <a:t>Global Grid </a:t>
            </a:r>
            <a:r>
              <a:rPr lang="en-AU" dirty="0" smtClean="0"/>
              <a:t>Systems (DGGS)</a:t>
            </a:r>
            <a:br>
              <a:rPr lang="en-AU" dirty="0" smtClean="0"/>
            </a:br>
            <a:r>
              <a:rPr lang="en-AU" dirty="0" smtClean="0"/>
              <a:t>across diverse </a:t>
            </a:r>
            <a:r>
              <a:rPr lang="en-AU" dirty="0"/>
              <a:t>data jurisdictions.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6296" y="1254150"/>
            <a:ext cx="1728192" cy="41290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345761" y="1576849"/>
            <a:ext cx="1800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050" dirty="0"/>
              <a:t>http://locationindex.org/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203848" y="3013665"/>
            <a:ext cx="24482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100" dirty="0" smtClean="0"/>
              <a:t>Joseph Bell,  Geoscience Australia</a:t>
            </a:r>
            <a:endParaRPr lang="en-AU" sz="11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3728884"/>
            <a:ext cx="681323" cy="60338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2883" y="3807566"/>
            <a:ext cx="2520280" cy="46045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7179" y="3807566"/>
            <a:ext cx="1656142" cy="52444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1395" y="3799875"/>
            <a:ext cx="1766949" cy="46814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664" y="3723878"/>
            <a:ext cx="695921" cy="69181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4" y="4579528"/>
            <a:ext cx="1581482" cy="53275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240388"/>
            <a:ext cx="4680520" cy="1077218"/>
          </a:xfrm>
        </p:spPr>
        <p:txBody>
          <a:bodyPr/>
          <a:lstStyle/>
          <a:p>
            <a:r>
              <a:rPr lang="en-AU" sz="3200" dirty="0" smtClean="0"/>
              <a:t>Implementing </a:t>
            </a:r>
            <a:br>
              <a:rPr lang="en-AU" sz="3200" dirty="0" smtClean="0"/>
            </a:br>
            <a:r>
              <a:rPr lang="en-AU" sz="3200" dirty="0" smtClean="0"/>
              <a:t>DGGS</a:t>
            </a:r>
            <a:endParaRPr lang="en-AU" sz="1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528" y="1502278"/>
            <a:ext cx="8640960" cy="3157704"/>
          </a:xfrm>
        </p:spPr>
        <p:txBody>
          <a:bodyPr/>
          <a:lstStyle/>
          <a:p>
            <a:r>
              <a:rPr lang="en-AU" sz="2000" dirty="0" smtClean="0"/>
              <a:t>1. DGGS </a:t>
            </a:r>
            <a:r>
              <a:rPr lang="en-AU" sz="2000" dirty="0"/>
              <a:t>engine (</a:t>
            </a:r>
            <a:r>
              <a:rPr lang="en-AU" sz="2000" dirty="0" err="1"/>
              <a:t>eg</a:t>
            </a:r>
            <a:r>
              <a:rPr lang="en-AU" sz="2000" dirty="0"/>
              <a:t> </a:t>
            </a:r>
            <a:r>
              <a:rPr lang="en-AU" sz="2000" dirty="0" err="1" smtClean="0"/>
              <a:t>rHealPIX</a:t>
            </a:r>
            <a:r>
              <a:rPr lang="en-AU" sz="2000" dirty="0" smtClean="0"/>
              <a:t>, </a:t>
            </a:r>
            <a:r>
              <a:rPr lang="en-AU" sz="2000" dirty="0" err="1" smtClean="0"/>
              <a:t>AusPIX</a:t>
            </a:r>
            <a:r>
              <a:rPr lang="en-AU" sz="2000" dirty="0" smtClean="0"/>
              <a:t>)</a:t>
            </a:r>
            <a:endParaRPr lang="en-AU" sz="2000" dirty="0"/>
          </a:p>
          <a:p>
            <a:endParaRPr lang="en-AU" sz="1100" dirty="0" smtClean="0"/>
          </a:p>
          <a:p>
            <a:r>
              <a:rPr lang="en-AU" sz="2000" dirty="0" smtClean="0"/>
              <a:t>2. Tagging existing </a:t>
            </a:r>
            <a:r>
              <a:rPr lang="en-AU" sz="2000" dirty="0"/>
              <a:t>data with DGGS </a:t>
            </a:r>
            <a:r>
              <a:rPr lang="en-AU" sz="2000" dirty="0" smtClean="0"/>
              <a:t>attributes</a:t>
            </a:r>
          </a:p>
          <a:p>
            <a:pPr marL="733425" lvl="1" indent="-285750">
              <a:buFont typeface="Arial" panose="020B0604020202020204" pitchFamily="34" charset="0"/>
              <a:buChar char="•"/>
            </a:pPr>
            <a:r>
              <a:rPr lang="en-AU" sz="1600" dirty="0" smtClean="0"/>
              <a:t>Points </a:t>
            </a:r>
            <a:r>
              <a:rPr lang="en-AU" sz="1600" dirty="0"/>
              <a:t>	</a:t>
            </a:r>
            <a:r>
              <a:rPr lang="en-AU" sz="1600" dirty="0" err="1" smtClean="0"/>
              <a:t>eg</a:t>
            </a:r>
            <a:r>
              <a:rPr lang="en-AU" sz="1600" dirty="0"/>
              <a:t>. addresses, place </a:t>
            </a:r>
            <a:r>
              <a:rPr lang="en-AU" sz="1600" dirty="0" smtClean="0"/>
              <a:t>names </a:t>
            </a:r>
            <a:r>
              <a:rPr lang="en-AU" sz="1600" dirty="0" smtClean="0"/>
              <a:t>    </a:t>
            </a:r>
            <a:r>
              <a:rPr lang="en-AU" sz="1100" dirty="0" smtClean="0"/>
              <a:t>Point </a:t>
            </a:r>
            <a:r>
              <a:rPr lang="en-AU" sz="1100" dirty="0"/>
              <a:t>(149.0766452, -35.38421273</a:t>
            </a:r>
            <a:r>
              <a:rPr lang="en-AU" sz="1100" dirty="0" smtClean="0"/>
              <a:t>) = R7852374756</a:t>
            </a:r>
            <a:endParaRPr lang="en-AU" sz="1100" dirty="0" smtClean="0"/>
          </a:p>
          <a:p>
            <a:pPr marL="733425" lvl="1" indent="-285750">
              <a:buFont typeface="Arial" panose="020B0604020202020204" pitchFamily="34" charset="0"/>
              <a:buChar char="•"/>
            </a:pPr>
            <a:r>
              <a:rPr lang="en-AU" sz="1600" dirty="0"/>
              <a:t>Lines 	</a:t>
            </a:r>
            <a:r>
              <a:rPr lang="en-AU" sz="1600" dirty="0" err="1"/>
              <a:t>eg</a:t>
            </a:r>
            <a:r>
              <a:rPr lang="en-AU" sz="1600" dirty="0"/>
              <a:t>. roads, rivers</a:t>
            </a:r>
          </a:p>
          <a:p>
            <a:pPr marL="733425" lvl="1" indent="-285750">
              <a:buFont typeface="Arial" panose="020B0604020202020204" pitchFamily="34" charset="0"/>
              <a:buChar char="•"/>
            </a:pPr>
            <a:r>
              <a:rPr lang="en-AU" sz="1600" dirty="0" smtClean="0"/>
              <a:t>Polygons </a:t>
            </a:r>
            <a:r>
              <a:rPr lang="en-AU" sz="1600" dirty="0"/>
              <a:t>	</a:t>
            </a:r>
            <a:r>
              <a:rPr lang="en-AU" sz="1600" dirty="0" err="1"/>
              <a:t>eg</a:t>
            </a:r>
            <a:r>
              <a:rPr lang="en-AU" sz="1600" dirty="0"/>
              <a:t>. Statistical Areas, </a:t>
            </a:r>
            <a:r>
              <a:rPr lang="en-AU" sz="1600" dirty="0" smtClean="0"/>
              <a:t>National </a:t>
            </a:r>
            <a:r>
              <a:rPr lang="en-AU" sz="1600" dirty="0"/>
              <a:t>Parks, Cadastre, 				disaster </a:t>
            </a:r>
            <a:r>
              <a:rPr lang="en-AU" sz="1600" dirty="0" smtClean="0"/>
              <a:t>areas</a:t>
            </a:r>
          </a:p>
          <a:p>
            <a:pPr marL="733425" lvl="1" indent="-285750">
              <a:buFont typeface="Arial" panose="020B0604020202020204" pitchFamily="34" charset="0"/>
              <a:buChar char="•"/>
            </a:pPr>
            <a:r>
              <a:rPr lang="en-AU" sz="1600" dirty="0" smtClean="0"/>
              <a:t>Rasters </a:t>
            </a:r>
            <a:r>
              <a:rPr lang="en-AU" sz="1600" dirty="0"/>
              <a:t>	</a:t>
            </a:r>
            <a:r>
              <a:rPr lang="en-AU" sz="1600" dirty="0" err="1" smtClean="0"/>
              <a:t>eg</a:t>
            </a:r>
            <a:r>
              <a:rPr lang="en-AU" sz="1600" dirty="0"/>
              <a:t>. satellite imagery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6" name="TextBox 5"/>
          <p:cNvSpPr txBox="1"/>
          <p:nvPr/>
        </p:nvSpPr>
        <p:spPr>
          <a:xfrm>
            <a:off x="3738861" y="4321428"/>
            <a:ext cx="58429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600" dirty="0" smtClean="0">
                <a:solidFill>
                  <a:srgbClr val="FFFF00"/>
                </a:solidFill>
              </a:rPr>
              <a:t>http</a:t>
            </a:r>
            <a:r>
              <a:rPr lang="en-AU" sz="1600" dirty="0">
                <a:solidFill>
                  <a:srgbClr val="FFFF00"/>
                </a:solidFill>
              </a:rPr>
              <a:t>://</a:t>
            </a:r>
            <a:r>
              <a:rPr lang="en-AU" sz="1600" dirty="0" smtClean="0">
                <a:solidFill>
                  <a:srgbClr val="FFFF00"/>
                </a:solidFill>
              </a:rPr>
              <a:t>github.com/GeoscienceAustralia/AusPIX_DGGS</a:t>
            </a:r>
            <a:endParaRPr lang="en-AU" sz="1600" dirty="0">
              <a:solidFill>
                <a:srgbClr val="FFFF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938664" y="123478"/>
            <a:ext cx="5112568" cy="1061829"/>
          </a:xfrm>
          <a:prstGeom prst="rect">
            <a:avLst/>
          </a:prstGeom>
          <a:solidFill>
            <a:srgbClr val="A33F1F"/>
          </a:solidFill>
        </p:spPr>
        <p:txBody>
          <a:bodyPr wrap="square">
            <a:spAutoFit/>
          </a:bodyPr>
          <a:lstStyle/>
          <a:p>
            <a:r>
              <a:rPr lang="en-AU" sz="105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pn:VIC15650  </a:t>
            </a:r>
            <a:r>
              <a:rPr lang="en-AU" sz="1050" b="1" dirty="0" err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pn:hasPlaceName</a:t>
            </a:r>
            <a:r>
              <a:rPr lang="en-AU" sz="1050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"</a:t>
            </a:r>
            <a:r>
              <a:rPr lang="en-AU" sz="105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LOY YANG A POWER STATION" .</a:t>
            </a:r>
          </a:p>
          <a:p>
            <a:r>
              <a:rPr lang="en-AU" sz="105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pn:VIC15650  </a:t>
            </a:r>
            <a:r>
              <a:rPr lang="en-AU" sz="105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pn:FeatureClassification</a:t>
            </a:r>
            <a:r>
              <a:rPr lang="en-AU" sz="105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"Built Structures" .</a:t>
            </a:r>
          </a:p>
          <a:p>
            <a:r>
              <a:rPr lang="en-AU" sz="105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pn:VIC15650  </a:t>
            </a:r>
            <a:r>
              <a:rPr lang="en-AU" sz="105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pn:latitude</a:t>
            </a:r>
            <a:r>
              <a:rPr lang="en-AU" sz="105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"-38.2540278" .</a:t>
            </a:r>
          </a:p>
          <a:p>
            <a:r>
              <a:rPr lang="en-AU" sz="105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pn:VIC15650  </a:t>
            </a:r>
            <a:r>
              <a:rPr lang="en-AU" sz="105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pn:longitude</a:t>
            </a:r>
            <a:r>
              <a:rPr lang="en-AU" sz="105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"146.5743056" .</a:t>
            </a:r>
          </a:p>
          <a:p>
            <a:r>
              <a:rPr lang="en-AU" sz="105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pn:VIC15650  </a:t>
            </a:r>
            <a:r>
              <a:rPr lang="en-AU" sz="105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pn:State</a:t>
            </a:r>
            <a:r>
              <a:rPr lang="en-AU" sz="105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"Victoria" .</a:t>
            </a:r>
          </a:p>
          <a:p>
            <a:r>
              <a:rPr lang="en-AU" sz="105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pn:VIC15650  </a:t>
            </a:r>
            <a:r>
              <a:rPr lang="en-AU" sz="105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pn:DGGSrHealpix</a:t>
            </a:r>
            <a:r>
              <a:rPr lang="en-AU" sz="105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"R787222356873" </a:t>
            </a:r>
          </a:p>
        </p:txBody>
      </p:sp>
      <p:sp>
        <p:nvSpPr>
          <p:cNvPr id="12" name="Down Arrow 11"/>
          <p:cNvSpPr/>
          <p:nvPr/>
        </p:nvSpPr>
        <p:spPr bwMode="auto">
          <a:xfrm rot="11083176">
            <a:off x="7479484" y="1156964"/>
            <a:ext cx="432048" cy="678080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740352" y="1496005"/>
            <a:ext cx="1310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>
                <a:solidFill>
                  <a:schemeClr val="bg1"/>
                </a:solidFill>
              </a:rPr>
              <a:t>DGGS tag</a:t>
            </a:r>
            <a:endParaRPr lang="en-A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31317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8686" y="196526"/>
            <a:ext cx="4367268" cy="584775"/>
          </a:xfrm>
        </p:spPr>
        <p:txBody>
          <a:bodyPr/>
          <a:lstStyle/>
          <a:p>
            <a:r>
              <a:rPr lang="en-AU" sz="3200" dirty="0" smtClean="0"/>
              <a:t>Tools  </a:t>
            </a:r>
            <a:r>
              <a:rPr lang="en-AU" sz="1800" dirty="0" smtClean="0"/>
              <a:t>(under development)</a:t>
            </a:r>
            <a:endParaRPr lang="en-AU" sz="1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528" y="896719"/>
            <a:ext cx="4464496" cy="3393931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 smtClean="0"/>
              <a:t>DGGS </a:t>
            </a:r>
            <a:r>
              <a:rPr lang="en-AU" dirty="0"/>
              <a:t>to shapefile – visualisation, </a:t>
            </a:r>
            <a:r>
              <a:rPr lang="en-AU" dirty="0" smtClean="0"/>
              <a:t>verification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 err="1" smtClean="0"/>
              <a:t>Github</a:t>
            </a:r>
            <a:r>
              <a:rPr lang="en-AU" dirty="0" smtClean="0"/>
              <a:t> repository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/>
          </a:p>
          <a:p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6" name="TextBox 5"/>
          <p:cNvSpPr txBox="1"/>
          <p:nvPr/>
        </p:nvSpPr>
        <p:spPr>
          <a:xfrm>
            <a:off x="3923928" y="4323596"/>
            <a:ext cx="53285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400" dirty="0" smtClean="0">
                <a:solidFill>
                  <a:srgbClr val="FFFF00"/>
                </a:solidFill>
              </a:rPr>
              <a:t>http</a:t>
            </a:r>
            <a:r>
              <a:rPr lang="en-AU" sz="1400" dirty="0">
                <a:solidFill>
                  <a:srgbClr val="FFFF00"/>
                </a:solidFill>
              </a:rPr>
              <a:t>://</a:t>
            </a:r>
            <a:r>
              <a:rPr lang="en-AU" sz="1400" dirty="0" smtClean="0">
                <a:solidFill>
                  <a:srgbClr val="FFFF00"/>
                </a:solidFill>
              </a:rPr>
              <a:t>github.com/GeoscienceAustralia/AusPIX_DGGS</a:t>
            </a:r>
            <a:endParaRPr lang="en-AU" sz="1400" dirty="0">
              <a:solidFill>
                <a:srgbClr val="FFFF00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4240" y="123478"/>
            <a:ext cx="4030248" cy="345638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940152" y="3598153"/>
            <a:ext cx="280831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050" b="1" dirty="0">
                <a:solidFill>
                  <a:schemeClr val="bg1"/>
                </a:solidFill>
              </a:rPr>
              <a:t>Figure </a:t>
            </a:r>
            <a:r>
              <a:rPr lang="en-AU" sz="1050" b="1" dirty="0" smtClean="0">
                <a:solidFill>
                  <a:schemeClr val="bg1"/>
                </a:solidFill>
              </a:rPr>
              <a:t>3; </a:t>
            </a:r>
            <a:r>
              <a:rPr lang="en-AU" sz="1050" b="1" dirty="0">
                <a:solidFill>
                  <a:schemeClr val="bg1"/>
                </a:solidFill>
              </a:rPr>
              <a:t>Belconnen SA2 with level 10 (140m) DGGS Polygons and </a:t>
            </a:r>
            <a:r>
              <a:rPr lang="en-AU" sz="1050" b="1" dirty="0" smtClean="0">
                <a:solidFill>
                  <a:schemeClr val="bg1"/>
                </a:solidFill>
              </a:rPr>
              <a:t>centroids.</a:t>
            </a:r>
            <a:endParaRPr lang="en-AU" sz="1050" b="1" dirty="0">
              <a:solidFill>
                <a:schemeClr val="bg1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l="11976" t="12983" r="14462" b="11721"/>
          <a:stretch/>
        </p:blipFill>
        <p:spPr>
          <a:xfrm>
            <a:off x="148238" y="2067694"/>
            <a:ext cx="3807604" cy="2567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7530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285750" indent="-285750"/>
            <a:r>
              <a:rPr lang="en-AU" dirty="0"/>
              <a:t>Future work: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87574"/>
            <a:ext cx="8229600" cy="3384376"/>
          </a:xfrm>
        </p:spPr>
        <p:txBody>
          <a:bodyPr/>
          <a:lstStyle/>
          <a:p>
            <a:pPr marL="733425" lvl="1" indent="-285750">
              <a:buFont typeface="Arial" panose="020B0604020202020204" pitchFamily="34" charset="0"/>
              <a:buChar char="•"/>
            </a:pPr>
            <a:r>
              <a:rPr lang="en-AU" dirty="0" smtClean="0"/>
              <a:t>On </a:t>
            </a:r>
            <a:r>
              <a:rPr lang="en-AU" dirty="0"/>
              <a:t>the fly DGGS tagging (compared to imbedded tagging)</a:t>
            </a:r>
          </a:p>
          <a:p>
            <a:pPr marL="733425" lvl="1" indent="-285750">
              <a:buFont typeface="Arial" panose="020B0604020202020204" pitchFamily="34" charset="0"/>
              <a:buChar char="•"/>
            </a:pPr>
            <a:r>
              <a:rPr lang="en-AU" dirty="0" smtClean="0"/>
              <a:t>Complete DGGS tagging script for lines and rasters</a:t>
            </a:r>
          </a:p>
          <a:p>
            <a:pPr marL="733425" lvl="1" indent="-285750">
              <a:buFont typeface="Arial" panose="020B0604020202020204" pitchFamily="34" charset="0"/>
              <a:buChar char="•"/>
            </a:pPr>
            <a:r>
              <a:rPr lang="en-AU" dirty="0" smtClean="0"/>
              <a:t>Methods </a:t>
            </a:r>
            <a:r>
              <a:rPr lang="en-AU" dirty="0"/>
              <a:t>to walk between DGGS instances and types</a:t>
            </a:r>
          </a:p>
          <a:p>
            <a:pPr marL="733425" lvl="1" indent="-285750">
              <a:buFont typeface="Arial" panose="020B0604020202020204" pitchFamily="34" charset="0"/>
              <a:buChar char="•"/>
            </a:pPr>
            <a:r>
              <a:rPr lang="en-AU" dirty="0"/>
              <a:t>User </a:t>
            </a:r>
            <a:r>
              <a:rPr lang="en-AU" dirty="0" smtClean="0"/>
              <a:t>interfaces</a:t>
            </a:r>
            <a:r>
              <a:rPr lang="en-AU" dirty="0"/>
              <a:t> </a:t>
            </a:r>
            <a:r>
              <a:rPr lang="en-AU" dirty="0" smtClean="0"/>
              <a:t>(UI’s) to integrate data based on DGGS </a:t>
            </a:r>
            <a:r>
              <a:rPr lang="en-AU" dirty="0" err="1" smtClean="0"/>
              <a:t>taggs</a:t>
            </a:r>
            <a:endParaRPr lang="en-AU" dirty="0" smtClean="0"/>
          </a:p>
          <a:p>
            <a:pPr marL="733425" lvl="1" indent="-285750">
              <a:buFont typeface="Arial" panose="020B0604020202020204" pitchFamily="34" charset="0"/>
              <a:buChar char="•"/>
            </a:pPr>
            <a:r>
              <a:rPr lang="en-AU" dirty="0" smtClean="0"/>
              <a:t>Develop output types, </a:t>
            </a:r>
            <a:r>
              <a:rPr lang="en-AU" dirty="0" err="1" smtClean="0"/>
              <a:t>eg</a:t>
            </a:r>
            <a:r>
              <a:rPr lang="en-AU" dirty="0" smtClean="0"/>
              <a:t> csv, </a:t>
            </a:r>
            <a:r>
              <a:rPr lang="en-AU" dirty="0" err="1" smtClean="0"/>
              <a:t>shapefiles</a:t>
            </a:r>
            <a:r>
              <a:rPr lang="en-AU" dirty="0" smtClean="0"/>
              <a:t>, RDF triple-store </a:t>
            </a:r>
            <a:r>
              <a:rPr lang="en-AU" dirty="0" err="1" smtClean="0"/>
              <a:t>etc</a:t>
            </a:r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7518162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08" y="250413"/>
            <a:ext cx="5184576" cy="461665"/>
          </a:xfrm>
        </p:spPr>
        <p:txBody>
          <a:bodyPr/>
          <a:lstStyle/>
          <a:p>
            <a:r>
              <a:rPr lang="en-AU" dirty="0" smtClean="0"/>
              <a:t>Implementing Data integration 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3508" y="1012031"/>
            <a:ext cx="4254284" cy="3456384"/>
          </a:xfrm>
        </p:spPr>
        <p:txBody>
          <a:bodyPr/>
          <a:lstStyle/>
          <a:p>
            <a:r>
              <a:rPr lang="en-AU" sz="2000" dirty="0"/>
              <a:t>Integrate data using </a:t>
            </a:r>
            <a:r>
              <a:rPr lang="en-AU" sz="2000" dirty="0" smtClean="0"/>
              <a:t>the DGGS </a:t>
            </a:r>
            <a:r>
              <a:rPr lang="en-AU" sz="2000" dirty="0"/>
              <a:t>tags</a:t>
            </a:r>
          </a:p>
          <a:p>
            <a:pPr lvl="1"/>
            <a:r>
              <a:rPr lang="en-AU" sz="2000" dirty="0" smtClean="0"/>
              <a:t>Simple network </a:t>
            </a:r>
            <a:r>
              <a:rPr lang="en-AU" sz="2000" dirty="0"/>
              <a:t>of methods to suit different </a:t>
            </a:r>
            <a:r>
              <a:rPr lang="en-AU" sz="2000" dirty="0" smtClean="0"/>
              <a:t>workflows</a:t>
            </a:r>
          </a:p>
          <a:p>
            <a:pPr lvl="1"/>
            <a:r>
              <a:rPr lang="en-AU" sz="2000" dirty="0" smtClean="0"/>
              <a:t>1) Simple UI based – less flexible</a:t>
            </a:r>
          </a:p>
          <a:p>
            <a:pPr lvl="1"/>
            <a:r>
              <a:rPr lang="en-AU" sz="2000" dirty="0" smtClean="0"/>
              <a:t>2</a:t>
            </a:r>
            <a:r>
              <a:rPr lang="en-AU" sz="2000" dirty="0" smtClean="0"/>
              <a:t>) Complex – special tools based – but flexible, </a:t>
            </a:r>
            <a:r>
              <a:rPr lang="en-AU" sz="2000" dirty="0" err="1" smtClean="0"/>
              <a:t>eg</a:t>
            </a:r>
            <a:r>
              <a:rPr lang="en-AU" sz="2000" dirty="0" smtClean="0"/>
              <a:t> Sparql  queries in triple stores</a:t>
            </a:r>
            <a:endParaRPr lang="en-AU" sz="2000" dirty="0"/>
          </a:p>
          <a:p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AU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498" t="13500" r="52473" b="32601"/>
          <a:stretch/>
        </p:blipFill>
        <p:spPr>
          <a:xfrm>
            <a:off x="5508104" y="197300"/>
            <a:ext cx="2481416" cy="2255833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 bwMode="auto">
          <a:xfrm flipV="1">
            <a:off x="3635896" y="1635646"/>
            <a:ext cx="1765672" cy="79208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C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t="17415" r="4653" b="5490"/>
          <a:stretch/>
        </p:blipFill>
        <p:spPr>
          <a:xfrm>
            <a:off x="4397792" y="2569608"/>
            <a:ext cx="4527832" cy="2090373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 bwMode="auto">
          <a:xfrm>
            <a:off x="3707904" y="3795886"/>
            <a:ext cx="683565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C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4943992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69864" y="134760"/>
            <a:ext cx="8229600" cy="461665"/>
          </a:xfrm>
        </p:spPr>
        <p:txBody>
          <a:bodyPr/>
          <a:lstStyle/>
          <a:p>
            <a:r>
              <a:rPr lang="en-AU" dirty="0"/>
              <a:t>Connecting data using DGGS as a Location </a:t>
            </a:r>
            <a:r>
              <a:rPr lang="en-AU" dirty="0" smtClean="0"/>
              <a:t>index</a:t>
            </a:r>
            <a:endParaRPr lang="en-AU" dirty="0"/>
          </a:p>
        </p:txBody>
      </p:sp>
      <p:sp>
        <p:nvSpPr>
          <p:cNvPr id="9" name="TextBox 8"/>
          <p:cNvSpPr txBox="1"/>
          <p:nvPr/>
        </p:nvSpPr>
        <p:spPr>
          <a:xfrm>
            <a:off x="7791672" y="915566"/>
            <a:ext cx="11008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>
                <a:solidFill>
                  <a:schemeClr val="bg1"/>
                </a:solidFill>
              </a:rPr>
              <a:t>Place Names</a:t>
            </a:r>
            <a:endParaRPr lang="en-AU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20110" y="2204217"/>
            <a:ext cx="2592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AU" dirty="0" smtClean="0">
                <a:solidFill>
                  <a:schemeClr val="bg1"/>
                </a:solidFill>
              </a:rPr>
              <a:t>Digital Elevation Model</a:t>
            </a:r>
            <a:endParaRPr lang="en-AU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52363" y="3438286"/>
            <a:ext cx="16778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AU" dirty="0" smtClean="0">
                <a:solidFill>
                  <a:schemeClr val="bg1"/>
                </a:solidFill>
              </a:rPr>
              <a:t>Australian Bureau of Statistics SA2</a:t>
            </a:r>
            <a:endParaRPr lang="en-AU" dirty="0">
              <a:solidFill>
                <a:schemeClr val="bg1"/>
              </a:solidFill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2"/>
          <a:srcRect l="56383" t="21449" r="12568" b="56379"/>
          <a:stretch/>
        </p:blipFill>
        <p:spPr>
          <a:xfrm>
            <a:off x="3017249" y="3278066"/>
            <a:ext cx="3253518" cy="130140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/>
          <a:srcRect l="54396" t="21444" r="30954" b="60065"/>
          <a:stretch/>
        </p:blipFill>
        <p:spPr>
          <a:xfrm>
            <a:off x="7112398" y="1995685"/>
            <a:ext cx="1813796" cy="1282381"/>
          </a:xfrm>
          <a:prstGeom prst="rect">
            <a:avLst/>
          </a:prstGeom>
        </p:spPr>
      </p:pic>
      <p:cxnSp>
        <p:nvCxnSpPr>
          <p:cNvPr id="16" name="Straight Arrow Connector 15"/>
          <p:cNvCxnSpPr/>
          <p:nvPr/>
        </p:nvCxnSpPr>
        <p:spPr bwMode="auto">
          <a:xfrm flipH="1">
            <a:off x="4284664" y="2481789"/>
            <a:ext cx="2827734" cy="1161187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3" name="TextBox 22"/>
          <p:cNvSpPr txBox="1"/>
          <p:nvPr/>
        </p:nvSpPr>
        <p:spPr>
          <a:xfrm>
            <a:off x="251520" y="2139702"/>
            <a:ext cx="3024336" cy="83099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AU" sz="1600" dirty="0" smtClean="0">
                <a:solidFill>
                  <a:schemeClr val="bg1"/>
                </a:solidFill>
              </a:rPr>
              <a:t>“Acacia Inlet” is at an elevation of 554m and is located in </a:t>
            </a:r>
          </a:p>
          <a:p>
            <a:r>
              <a:rPr lang="en-AU" sz="1600" dirty="0" smtClean="0">
                <a:solidFill>
                  <a:schemeClr val="bg1"/>
                </a:solidFill>
              </a:rPr>
              <a:t>SA2 code 801061066</a:t>
            </a:r>
            <a:endParaRPr lang="en-AU" sz="1600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l="2058" t="21296" r="17667" b="59805"/>
          <a:stretch/>
        </p:blipFill>
        <p:spPr>
          <a:xfrm>
            <a:off x="234621" y="628047"/>
            <a:ext cx="7603258" cy="1120088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 bwMode="auto">
          <a:xfrm>
            <a:off x="7092280" y="1107415"/>
            <a:ext cx="432048" cy="1218584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2" name="TextBox 21"/>
          <p:cNvSpPr txBox="1"/>
          <p:nvPr/>
        </p:nvSpPr>
        <p:spPr>
          <a:xfrm>
            <a:off x="6737497" y="3634171"/>
            <a:ext cx="2108350" cy="954107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en-AU" sz="1400" dirty="0" smtClean="0">
                <a:solidFill>
                  <a:schemeClr val="bg1"/>
                </a:solidFill>
              </a:rPr>
              <a:t>All hyperlinks to landing pages that include map and attributes for those features.</a:t>
            </a:r>
            <a:endParaRPr lang="en-AU" sz="1400" dirty="0">
              <a:solidFill>
                <a:schemeClr val="bg1"/>
              </a:solidFill>
            </a:endParaRPr>
          </a:p>
        </p:txBody>
      </p:sp>
      <p:cxnSp>
        <p:nvCxnSpPr>
          <p:cNvPr id="26" name="Straight Arrow Connector 25"/>
          <p:cNvCxnSpPr/>
          <p:nvPr/>
        </p:nvCxnSpPr>
        <p:spPr bwMode="auto">
          <a:xfrm flipV="1">
            <a:off x="7452320" y="3335727"/>
            <a:ext cx="72008" cy="37612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66CCFF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" name="Straight Arrow Connector 29"/>
          <p:cNvCxnSpPr/>
          <p:nvPr/>
        </p:nvCxnSpPr>
        <p:spPr bwMode="auto">
          <a:xfrm flipH="1">
            <a:off x="5148064" y="3807785"/>
            <a:ext cx="1589433" cy="12098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66CCFF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1961048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267494"/>
            <a:ext cx="8229600" cy="461665"/>
          </a:xfrm>
        </p:spPr>
        <p:txBody>
          <a:bodyPr/>
          <a:lstStyle/>
          <a:p>
            <a:r>
              <a:rPr lang="en-AU" dirty="0" smtClean="0"/>
              <a:t>DGGS tagged triple store</a:t>
            </a:r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6" name="TextBox 5"/>
          <p:cNvSpPr txBox="1"/>
          <p:nvPr/>
        </p:nvSpPr>
        <p:spPr>
          <a:xfrm>
            <a:off x="5508103" y="707207"/>
            <a:ext cx="33774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>
                <a:solidFill>
                  <a:schemeClr val="bg1"/>
                </a:solidFill>
              </a:rPr>
              <a:t>Triple-store </a:t>
            </a:r>
            <a:r>
              <a:rPr lang="en-AU" dirty="0" smtClean="0">
                <a:solidFill>
                  <a:schemeClr val="bg1"/>
                </a:solidFill>
              </a:rPr>
              <a:t>that connects Place Names to their DGGS reference tags</a:t>
            </a:r>
            <a:r>
              <a:rPr lang="en-AU" dirty="0" smtClean="0">
                <a:solidFill>
                  <a:schemeClr val="bg1"/>
                </a:solidFill>
              </a:rPr>
              <a:t>. (draft)</a:t>
            </a:r>
            <a:endParaRPr lang="en-AU" dirty="0">
              <a:solidFill>
                <a:schemeClr val="bg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t="2759" b="24983"/>
          <a:stretch/>
        </p:blipFill>
        <p:spPr>
          <a:xfrm>
            <a:off x="377212" y="724306"/>
            <a:ext cx="4998235" cy="3714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089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0094" y="106466"/>
            <a:ext cx="3494394" cy="196122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1607" y="317243"/>
            <a:ext cx="8229600" cy="461665"/>
          </a:xfrm>
        </p:spPr>
        <p:txBody>
          <a:bodyPr/>
          <a:lstStyle/>
          <a:p>
            <a:r>
              <a:rPr lang="en-AU" dirty="0" smtClean="0"/>
              <a:t>Start to answer questions like: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989685"/>
            <a:ext cx="8712968" cy="3676268"/>
          </a:xfrm>
        </p:spPr>
        <p:txBody>
          <a:bodyPr/>
          <a:lstStyle/>
          <a:p>
            <a:r>
              <a:rPr lang="en-AU" dirty="0" smtClean="0"/>
              <a:t>For a flood disaster:</a:t>
            </a:r>
          </a:p>
          <a:p>
            <a:pPr marL="342900" indent="-342900">
              <a:buFont typeface="+mj-lt"/>
              <a:buAutoNum type="arabicPeriod"/>
            </a:pPr>
            <a:r>
              <a:rPr lang="en-AU" dirty="0" smtClean="0"/>
              <a:t>What are the </a:t>
            </a:r>
            <a:r>
              <a:rPr lang="en-AU" dirty="0" smtClean="0"/>
              <a:t>Location Index </a:t>
            </a:r>
            <a:r>
              <a:rPr lang="en-AU" dirty="0" smtClean="0"/>
              <a:t>cells that represent that </a:t>
            </a:r>
            <a:r>
              <a:rPr lang="en-AU" dirty="0" smtClean="0"/>
              <a:t>area </a:t>
            </a:r>
            <a:r>
              <a:rPr lang="en-AU" sz="1600" dirty="0" smtClean="0"/>
              <a:t>[e.g. DGGS]</a:t>
            </a:r>
            <a:r>
              <a:rPr lang="en-AU" dirty="0" smtClean="0"/>
              <a:t>?</a:t>
            </a:r>
            <a:endParaRPr lang="en-AU" dirty="0" smtClean="0"/>
          </a:p>
          <a:p>
            <a:pPr marL="342900" indent="-342900">
              <a:buFont typeface="+mj-lt"/>
              <a:buAutoNum type="arabicPeriod"/>
            </a:pPr>
            <a:r>
              <a:rPr lang="en-AU" dirty="0" smtClean="0"/>
              <a:t>Where are the low areas in this region</a:t>
            </a:r>
            <a:r>
              <a:rPr lang="en-AU" dirty="0" smtClean="0"/>
              <a:t>? </a:t>
            </a:r>
            <a:r>
              <a:rPr lang="en-AU" sz="1600" dirty="0" smtClean="0"/>
              <a:t>[DEM]</a:t>
            </a:r>
            <a:endParaRPr lang="en-AU" sz="1600" dirty="0" smtClean="0"/>
          </a:p>
          <a:p>
            <a:pPr marL="342900" indent="-342900">
              <a:buFont typeface="+mj-lt"/>
              <a:buAutoNum type="arabicPeriod"/>
            </a:pPr>
            <a:r>
              <a:rPr lang="en-AU" dirty="0" smtClean="0"/>
              <a:t>How many people could be affected, how many addresses</a:t>
            </a:r>
            <a:r>
              <a:rPr lang="en-AU" dirty="0" smtClean="0"/>
              <a:t>? </a:t>
            </a:r>
            <a:r>
              <a:rPr lang="en-AU" sz="1600" dirty="0" smtClean="0"/>
              <a:t>[ ASGS Mesh Blocks]</a:t>
            </a:r>
            <a:endParaRPr lang="en-AU" sz="1600" dirty="0" smtClean="0"/>
          </a:p>
          <a:p>
            <a:pPr marL="342900" indent="-342900">
              <a:buFont typeface="+mj-lt"/>
              <a:buAutoNum type="arabicPeriod"/>
            </a:pPr>
            <a:r>
              <a:rPr lang="en-AU" dirty="0" smtClean="0"/>
              <a:t>What government support might be needed </a:t>
            </a:r>
            <a:r>
              <a:rPr lang="en-AU" sz="1600" dirty="0" smtClean="0"/>
              <a:t>(population statistics, age, </a:t>
            </a:r>
            <a:r>
              <a:rPr lang="en-AU" sz="1600" dirty="0" smtClean="0"/>
              <a:t>economics)  </a:t>
            </a:r>
            <a:r>
              <a:rPr lang="en-AU" sz="1400" dirty="0" smtClean="0"/>
              <a:t>[DHS, DSS data]</a:t>
            </a:r>
            <a:endParaRPr lang="en-AU" sz="1600" dirty="0" smtClean="0"/>
          </a:p>
          <a:p>
            <a:pPr marL="342900" indent="-342900">
              <a:buFont typeface="+mj-lt"/>
              <a:buAutoNum type="arabicPeriod"/>
            </a:pPr>
            <a:r>
              <a:rPr lang="en-AU" dirty="0"/>
              <a:t>What is the </a:t>
            </a:r>
            <a:r>
              <a:rPr lang="en-AU" dirty="0" smtClean="0"/>
              <a:t>impact </a:t>
            </a:r>
            <a:r>
              <a:rPr lang="en-AU" dirty="0" smtClean="0"/>
              <a:t>on </a:t>
            </a:r>
            <a:r>
              <a:rPr lang="en-AU" dirty="0" smtClean="0"/>
              <a:t>agriculture/industry </a:t>
            </a:r>
            <a:r>
              <a:rPr lang="en-AU" sz="1600" dirty="0" smtClean="0"/>
              <a:t>[</a:t>
            </a:r>
            <a:r>
              <a:rPr lang="en-AU" sz="1600" dirty="0" smtClean="0"/>
              <a:t>economic and productivity data]</a:t>
            </a:r>
            <a:endParaRPr lang="en-AU" sz="1600" dirty="0"/>
          </a:p>
          <a:p>
            <a:pPr marL="342900" indent="-342900">
              <a:buFont typeface="+mj-lt"/>
              <a:buAutoNum type="arabicPeriod"/>
            </a:pPr>
            <a:r>
              <a:rPr lang="en-AU" dirty="0" smtClean="0"/>
              <a:t>What assets (natural or economic) are in the area </a:t>
            </a:r>
            <a:r>
              <a:rPr lang="en-AU" sz="1600" dirty="0" smtClean="0"/>
              <a:t>[</a:t>
            </a:r>
            <a:r>
              <a:rPr lang="en-AU" sz="1600" dirty="0" err="1" smtClean="0"/>
              <a:t>Dept</a:t>
            </a:r>
            <a:r>
              <a:rPr lang="en-AU" sz="1600" dirty="0" smtClean="0"/>
              <a:t> Ag, </a:t>
            </a:r>
            <a:r>
              <a:rPr lang="en-AU" sz="1600" dirty="0" err="1" smtClean="0"/>
              <a:t>Dept</a:t>
            </a:r>
            <a:r>
              <a:rPr lang="en-AU" sz="1600" dirty="0" smtClean="0"/>
              <a:t> Environment]</a:t>
            </a:r>
            <a:endParaRPr lang="en-AU" dirty="0" smtClean="0"/>
          </a:p>
          <a:p>
            <a:pPr marL="342900" indent="-342900">
              <a:buFont typeface="+mj-lt"/>
              <a:buAutoNum type="arabicPeriod"/>
            </a:pPr>
            <a:r>
              <a:rPr lang="en-AU" dirty="0" smtClean="0"/>
              <a:t>What support structures are nearby (Hospitals, Fuel stations </a:t>
            </a:r>
            <a:r>
              <a:rPr lang="en-AU" dirty="0" err="1" smtClean="0"/>
              <a:t>etc</a:t>
            </a:r>
            <a:r>
              <a:rPr lang="en-AU" dirty="0" smtClean="0"/>
              <a:t>) </a:t>
            </a:r>
            <a:endParaRPr lang="en-AU" dirty="0" smtClean="0"/>
          </a:p>
          <a:p>
            <a:pPr marL="342900" indent="-342900">
              <a:buFont typeface="+mj-lt"/>
              <a:buAutoNum type="arabicPeriod"/>
            </a:pPr>
            <a:endParaRPr lang="en-AU" dirty="0" smtClean="0"/>
          </a:p>
          <a:p>
            <a:endParaRPr lang="en-AU" dirty="0" smtClean="0"/>
          </a:p>
          <a:p>
            <a:pPr marL="342900" indent="-342900">
              <a:buFont typeface="+mj-lt"/>
              <a:buAutoNum type="arabicPeriod"/>
            </a:pPr>
            <a:endParaRPr lang="en-AU" dirty="0" smtClean="0"/>
          </a:p>
          <a:p>
            <a:pPr marL="342900" indent="-342900">
              <a:buFont typeface="+mj-lt"/>
              <a:buAutoNum type="arabicPeriod"/>
            </a:pPr>
            <a:endParaRPr lang="en-AU" dirty="0" smtClean="0"/>
          </a:p>
          <a:p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6" name="TextBox 5"/>
          <p:cNvSpPr txBox="1"/>
          <p:nvPr/>
        </p:nvSpPr>
        <p:spPr>
          <a:xfrm>
            <a:off x="6672528" y="2030951"/>
            <a:ext cx="256953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800" i="1" dirty="0"/>
              <a:t>Tech. </a:t>
            </a:r>
            <a:r>
              <a:rPr lang="en-AU" sz="800" i="1" dirty="0" err="1"/>
              <a:t>Sgt.</a:t>
            </a:r>
            <a:r>
              <a:rPr lang="en-AU" sz="800" i="1" dirty="0"/>
              <a:t> Rachelle Blake/U.S. Air Force via AP</a:t>
            </a:r>
            <a:endParaRPr lang="en-AU" sz="800" dirty="0"/>
          </a:p>
        </p:txBody>
      </p:sp>
    </p:spTree>
    <p:extLst>
      <p:ext uri="{BB962C8B-B14F-4D97-AF65-F5344CB8AC3E}">
        <p14:creationId xmlns:p14="http://schemas.microsoft.com/office/powerpoint/2010/main" val="33719737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 dirty="0"/>
              <a:t>Phone:</a:t>
            </a:r>
            <a:r>
              <a:rPr lang="en-AU" b="0" dirty="0"/>
              <a:t> +61 2 6249 9111</a:t>
            </a:r>
          </a:p>
          <a:p>
            <a:r>
              <a:rPr lang="en-AU" dirty="0"/>
              <a:t>Web:</a:t>
            </a:r>
            <a:r>
              <a:rPr lang="en-AU" b="0" dirty="0"/>
              <a:t> www.ga.gov.au</a:t>
            </a:r>
          </a:p>
          <a:p>
            <a:r>
              <a:rPr lang="en-AU" dirty="0"/>
              <a:t>Email</a:t>
            </a:r>
            <a:r>
              <a:rPr lang="en-AU"/>
              <a:t>:</a:t>
            </a:r>
            <a:r>
              <a:rPr lang="en-AU" b="0"/>
              <a:t> clientservices@ga.gov.au</a:t>
            </a:r>
            <a:endParaRPr lang="en-AU" b="0" dirty="0"/>
          </a:p>
          <a:p>
            <a:r>
              <a:rPr lang="en-AU" dirty="0"/>
              <a:t>Address:</a:t>
            </a:r>
            <a:r>
              <a:rPr lang="en-AU" b="0" dirty="0"/>
              <a:t> </a:t>
            </a:r>
            <a:r>
              <a:rPr lang="en-AU" b="0" dirty="0" err="1"/>
              <a:t>Cnr</a:t>
            </a:r>
            <a:r>
              <a:rPr lang="en-AU" b="0" dirty="0"/>
              <a:t> Jerrabomberra Avenue and Hindmarsh Drive, Symonston ACT 2609</a:t>
            </a:r>
          </a:p>
          <a:p>
            <a:r>
              <a:rPr lang="en-AU" dirty="0"/>
              <a:t>Postal Address:</a:t>
            </a:r>
            <a:r>
              <a:rPr lang="en-AU" b="0" dirty="0"/>
              <a:t> GPO Box 378, Canberra ACT 2601</a:t>
            </a:r>
          </a:p>
        </p:txBody>
      </p:sp>
      <p:sp>
        <p:nvSpPr>
          <p:cNvPr id="5027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027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11188" y="1807369"/>
            <a:ext cx="8229600" cy="430887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auto">
          <a:xfrm>
            <a:off x="107504" y="123478"/>
            <a:ext cx="8856539" cy="4536504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AU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1517" y="51470"/>
            <a:ext cx="670096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0619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Different ways </a:t>
            </a:r>
            <a:r>
              <a:rPr lang="en-AU" dirty="0" smtClean="0"/>
              <a:t>of </a:t>
            </a:r>
            <a:r>
              <a:rPr lang="en-AU" dirty="0"/>
              <a:t>describing Location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203597"/>
            <a:ext cx="8229600" cy="3323025"/>
          </a:xfrm>
        </p:spPr>
        <p:txBody>
          <a:bodyPr/>
          <a:lstStyle/>
          <a:p>
            <a:pPr marL="380990" indent="-380990">
              <a:buFont typeface="Arial" panose="020B0604020202020204" pitchFamily="34" charset="0"/>
              <a:buChar char="•"/>
            </a:pPr>
            <a:r>
              <a:rPr lang="en-AU" sz="2000" dirty="0"/>
              <a:t>Descriptive – e.g. semantic links through place name descriptions/associations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AU" sz="2000" dirty="0"/>
              <a:t>Position &amp; Geometry – e.g. latitude, longitude and topological relationships through classic GIS methods 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AU" sz="2000" dirty="0"/>
              <a:t>Indexing – e.g. </a:t>
            </a:r>
            <a:r>
              <a:rPr lang="en-AU" sz="2000" dirty="0" smtClean="0"/>
              <a:t>DGGS or ASGS polygons</a:t>
            </a:r>
            <a:endParaRPr lang="en-AU" sz="2000" dirty="0"/>
          </a:p>
          <a:p>
            <a:pPr marL="0" indent="0" algn="ctr">
              <a:buNone/>
            </a:pPr>
            <a:endParaRPr lang="en-AU" sz="2400" i="1" dirty="0" smtClean="0"/>
          </a:p>
          <a:p>
            <a:pPr algn="ctr"/>
            <a:r>
              <a:rPr lang="en-AU" dirty="0"/>
              <a:t>DGGS (Discrete Global Grid Systems </a:t>
            </a:r>
            <a:r>
              <a:rPr lang="en-AU" dirty="0" smtClean="0"/>
              <a:t>)</a:t>
            </a:r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AU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8304" y="279243"/>
            <a:ext cx="1445844" cy="1415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0333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11944"/>
            <a:ext cx="8229600" cy="738664"/>
          </a:xfrm>
        </p:spPr>
        <p:txBody>
          <a:bodyPr/>
          <a:lstStyle/>
          <a:p>
            <a:r>
              <a:rPr lang="en-AU" sz="2800" dirty="0"/>
              <a:t>Discrete Global Grid Systems (DGGS)</a:t>
            </a:r>
            <a:br>
              <a:rPr lang="en-AU" sz="2800" dirty="0"/>
            </a:br>
            <a:r>
              <a:rPr lang="en-AU" sz="1400" dirty="0"/>
              <a:t>as defined by the OGC</a:t>
            </a:r>
            <a:endParaRPr lang="en-AU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9864" y="1253979"/>
            <a:ext cx="8229600" cy="2023463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400" dirty="0"/>
              <a:t>an earth reference system – </a:t>
            </a:r>
            <a:r>
              <a:rPr lang="en-AU" dirty="0" smtClean="0"/>
              <a:t>whole </a:t>
            </a:r>
            <a:r>
              <a:rPr lang="en-AU" dirty="0"/>
              <a:t>Earth</a:t>
            </a:r>
            <a:endParaRPr lang="en-AU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400" dirty="0" smtClean="0"/>
              <a:t>hierarchical </a:t>
            </a:r>
            <a:r>
              <a:rPr lang="en-AU" sz="2400" dirty="0"/>
              <a:t>– </a:t>
            </a:r>
            <a:r>
              <a:rPr lang="en-AU" dirty="0" smtClean="0"/>
              <a:t>fixed relationships between parents &amp; child cells</a:t>
            </a:r>
            <a:endParaRPr lang="en-AU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400" dirty="0" smtClean="0"/>
              <a:t>equal </a:t>
            </a:r>
            <a:r>
              <a:rPr lang="en-AU" sz="2400" dirty="0"/>
              <a:t>area  - </a:t>
            </a:r>
            <a:r>
              <a:rPr lang="en-AU" dirty="0"/>
              <a:t>cells of same resolution have equal area</a:t>
            </a:r>
          </a:p>
          <a:p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AU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5238" y="483518"/>
            <a:ext cx="1411554" cy="19442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54291" t="7256" r="21580" b="46088"/>
          <a:stretch/>
        </p:blipFill>
        <p:spPr>
          <a:xfrm>
            <a:off x="251520" y="3147814"/>
            <a:ext cx="1440161" cy="136815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871701" y="3368908"/>
            <a:ext cx="66350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 eaLnBrk="1" hangingPunct="1">
              <a:spcBef>
                <a:spcPct val="50000"/>
              </a:spcBef>
            </a:pPr>
            <a:r>
              <a:rPr lang="en-AU" sz="2400" i="1" kern="0" dirty="0" smtClean="0">
                <a:solidFill>
                  <a:srgbClr val="FFFFFF"/>
                </a:solidFill>
                <a:latin typeface="Arial"/>
              </a:rPr>
              <a:t> </a:t>
            </a:r>
            <a:r>
              <a:rPr lang="en-AU" sz="3200" i="1" kern="0" dirty="0">
                <a:solidFill>
                  <a:srgbClr val="FFFFFF"/>
                </a:solidFill>
                <a:latin typeface="Arial"/>
              </a:rPr>
              <a:t>tessellation of the Earth to partition and address the entire globe</a:t>
            </a:r>
          </a:p>
        </p:txBody>
      </p:sp>
    </p:spTree>
    <p:extLst>
      <p:ext uri="{BB962C8B-B14F-4D97-AF65-F5344CB8AC3E}">
        <p14:creationId xmlns:p14="http://schemas.microsoft.com/office/powerpoint/2010/main" val="28741424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7210" y="267494"/>
            <a:ext cx="2232248" cy="1938992"/>
          </a:xfrm>
        </p:spPr>
        <p:txBody>
          <a:bodyPr/>
          <a:lstStyle/>
          <a:p>
            <a:r>
              <a:rPr lang="en-AU" dirty="0" smtClean="0"/>
              <a:t>Several DGGS shapes but very similar principles</a:t>
            </a:r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AU" dirty="0"/>
          </a:p>
        </p:txBody>
      </p:sp>
      <p:grpSp>
        <p:nvGrpSpPr>
          <p:cNvPr id="5" name="Group 4"/>
          <p:cNvGrpSpPr/>
          <p:nvPr/>
        </p:nvGrpSpPr>
        <p:grpSpPr>
          <a:xfrm>
            <a:off x="2915816" y="123478"/>
            <a:ext cx="5869598" cy="1912535"/>
            <a:chOff x="8943" y="692712"/>
            <a:chExt cx="5869598" cy="1912535"/>
          </a:xfrm>
        </p:grpSpPr>
        <p:sp>
          <p:nvSpPr>
            <p:cNvPr id="6" name="Rounded Rectangle 5"/>
            <p:cNvSpPr/>
            <p:nvPr/>
          </p:nvSpPr>
          <p:spPr bwMode="auto">
            <a:xfrm>
              <a:off x="19249" y="692712"/>
              <a:ext cx="5859292" cy="1912535"/>
            </a:xfrm>
            <a:prstGeom prst="roundRect">
              <a:avLst>
                <a:gd name="adj" fmla="val 8776"/>
              </a:avLst>
            </a:prstGeom>
            <a:solidFill>
              <a:srgbClr val="A0D7E4"/>
            </a:solidFill>
            <a:ln w="9525" cap="flat" cmpd="sng" algn="ctr">
              <a:solidFill>
                <a:srgbClr val="4D4D4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AU" kern="0" dirty="0">
                <a:solidFill>
                  <a:srgbClr val="4D4D4F"/>
                </a:solidFill>
                <a:ea typeface="MS PGothic" pitchFamily="34" charset="-128"/>
              </a:endParaRPr>
            </a:p>
          </p:txBody>
        </p:sp>
        <p:grpSp>
          <p:nvGrpSpPr>
            <p:cNvPr id="7" name="Group 6"/>
            <p:cNvGrpSpPr>
              <a:grpSpLocks noChangeAspect="1"/>
            </p:cNvGrpSpPr>
            <p:nvPr/>
          </p:nvGrpSpPr>
          <p:grpSpPr>
            <a:xfrm>
              <a:off x="8943" y="692712"/>
              <a:ext cx="4464496" cy="1748529"/>
              <a:chOff x="545015" y="1032398"/>
              <a:chExt cx="7297972" cy="2858267"/>
            </a:xfrm>
          </p:grpSpPr>
          <p:grpSp>
            <p:nvGrpSpPr>
              <p:cNvPr id="9" name="Group 8"/>
              <p:cNvGrpSpPr/>
              <p:nvPr/>
            </p:nvGrpSpPr>
            <p:grpSpPr>
              <a:xfrm>
                <a:off x="859277" y="2312809"/>
                <a:ext cx="6647423" cy="1088013"/>
                <a:chOff x="859277" y="2312809"/>
                <a:chExt cx="6647423" cy="1088013"/>
              </a:xfrm>
            </p:grpSpPr>
            <p:pic>
              <p:nvPicPr>
                <p:cNvPr id="22" name="Shape 113"/>
                <p:cNvPicPr preferRelativeResize="0"/>
                <p:nvPr/>
              </p:nvPicPr>
              <p:blipFill rotWithShape="1">
                <a:blip r:embed="rId2">
                  <a:alphaModFix/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colorTemperature colorTemp="11200"/>
                          </a14:imgEffect>
                        </a14:imgLayer>
                      </a14:imgProps>
                    </a:ext>
                  </a:extLst>
                </a:blip>
                <a:srcRect l="30586" t="16392" r="30040" b="17400"/>
                <a:stretch/>
              </p:blipFill>
              <p:spPr>
                <a:xfrm>
                  <a:off x="6456248" y="2359405"/>
                  <a:ext cx="1050452" cy="994821"/>
                </a:xfrm>
                <a:prstGeom prst="rect">
                  <a:avLst/>
                </a:prstGeom>
                <a:ln>
                  <a:noFill/>
                </a:ln>
                <a:effectLst>
                  <a:outerShdw blurRad="190500" algn="tl" rotWithShape="0">
                    <a:srgbClr val="000000">
                      <a:alpha val="70000"/>
                    </a:srgbClr>
                  </a:outerShdw>
                </a:effectLst>
              </p:spPr>
            </p:pic>
            <p:pic>
              <p:nvPicPr>
                <p:cNvPr id="23" name="Shape 114"/>
                <p:cNvPicPr preferRelativeResize="0"/>
                <p:nvPr/>
              </p:nvPicPr>
              <p:blipFill rotWithShape="1">
                <a:blip r:embed="rId4">
                  <a:alphaModFix/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colorTemperature colorTemp="11200"/>
                          </a14:imgEffect>
                        </a14:imgLayer>
                      </a14:imgProps>
                    </a:ext>
                  </a:extLst>
                </a:blip>
                <a:srcRect l="29137" t="13080" r="29913" b="12721"/>
                <a:stretch/>
              </p:blipFill>
              <p:spPr>
                <a:xfrm>
                  <a:off x="859277" y="2325292"/>
                  <a:ext cx="1039241" cy="1063046"/>
                </a:xfrm>
                <a:prstGeom prst="rect">
                  <a:avLst/>
                </a:prstGeom>
                <a:ln>
                  <a:noFill/>
                </a:ln>
                <a:effectLst>
                  <a:outerShdw blurRad="190500" algn="tl" rotWithShape="0">
                    <a:srgbClr val="000000">
                      <a:alpha val="70000"/>
                    </a:srgbClr>
                  </a:outerShdw>
                </a:effectLst>
              </p:spPr>
            </p:pic>
            <p:pic>
              <p:nvPicPr>
                <p:cNvPr id="24" name="Shape 115"/>
                <p:cNvPicPr preferRelativeResize="0"/>
                <p:nvPr/>
              </p:nvPicPr>
              <p:blipFill rotWithShape="1">
                <a:blip r:embed="rId6">
                  <a:alphaModFix/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colorTemperature colorTemp="11200"/>
                          </a14:imgEffect>
                        </a14:imgLayer>
                      </a14:imgProps>
                    </a:ext>
                  </a:extLst>
                </a:blip>
                <a:srcRect l="26534" t="7998" r="25977" b="9402"/>
                <a:stretch/>
              </p:blipFill>
              <p:spPr>
                <a:xfrm>
                  <a:off x="3625524" y="2366489"/>
                  <a:ext cx="1000536" cy="980652"/>
                </a:xfrm>
                <a:prstGeom prst="rect">
                  <a:avLst/>
                </a:prstGeom>
                <a:ln>
                  <a:noFill/>
                </a:ln>
                <a:effectLst>
                  <a:outerShdw blurRad="190500" algn="tl" rotWithShape="0">
                    <a:srgbClr val="000000">
                      <a:alpha val="70000"/>
                    </a:srgbClr>
                  </a:outerShdw>
                </a:effectLst>
              </p:spPr>
            </p:pic>
            <p:pic>
              <p:nvPicPr>
                <p:cNvPr id="25" name="Shape 116"/>
                <p:cNvPicPr preferRelativeResize="0"/>
                <p:nvPr/>
              </p:nvPicPr>
              <p:blipFill rotWithShape="1">
                <a:blip r:embed="rId8">
                  <a:alphaModFix/>
                  <a:extLst>
                    <a:ext uri="{BEBA8EAE-BF5A-486C-A8C5-ECC9F3942E4B}">
                      <a14:imgProps xmlns:a14="http://schemas.microsoft.com/office/drawing/2010/main">
                        <a14:imgLayer r:embed="rId9">
                          <a14:imgEffect>
                            <a14:colorTemperature colorTemp="11200"/>
                          </a14:imgEffect>
                        </a14:imgLayer>
                      </a14:imgProps>
                    </a:ext>
                  </a:extLst>
                </a:blip>
                <a:srcRect l="26053" t="7117" r="26189" b="8884"/>
                <a:stretch/>
              </p:blipFill>
              <p:spPr>
                <a:xfrm>
                  <a:off x="5081752" y="2356679"/>
                  <a:ext cx="1008112" cy="1000273"/>
                </a:xfrm>
                <a:prstGeom prst="rect">
                  <a:avLst/>
                </a:prstGeom>
                <a:ln>
                  <a:noFill/>
                </a:ln>
                <a:effectLst>
                  <a:outerShdw blurRad="190500" algn="tl" rotWithShape="0">
                    <a:srgbClr val="000000">
                      <a:alpha val="70000"/>
                    </a:srgbClr>
                  </a:outerShdw>
                </a:effectLst>
              </p:spPr>
            </p:pic>
            <p:pic>
              <p:nvPicPr>
                <p:cNvPr id="26" name="Shape 117"/>
                <p:cNvPicPr preferRelativeResize="0"/>
                <p:nvPr/>
              </p:nvPicPr>
              <p:blipFill rotWithShape="1">
                <a:blip r:embed="rId10">
                  <a:alphaModFix/>
                  <a:extLst>
                    <a:ext uri="{BEBA8EAE-BF5A-486C-A8C5-ECC9F3942E4B}">
                      <a14:imgProps xmlns:a14="http://schemas.microsoft.com/office/drawing/2010/main">
                        <a14:imgLayer r:embed="rId11">
                          <a14:imgEffect>
                            <a14:colorTemperature colorTemp="11200"/>
                          </a14:imgEffect>
                        </a14:imgLayer>
                      </a14:imgProps>
                    </a:ext>
                  </a:extLst>
                </a:blip>
                <a:srcRect l="31498" t="15850" r="30701" b="17401"/>
                <a:stretch/>
              </p:blipFill>
              <p:spPr>
                <a:xfrm>
                  <a:off x="2170573" y="2312809"/>
                  <a:ext cx="1080120" cy="1088013"/>
                </a:xfrm>
                <a:prstGeom prst="rect">
                  <a:avLst/>
                </a:prstGeom>
                <a:ln>
                  <a:noFill/>
                </a:ln>
                <a:effectLst>
                  <a:outerShdw blurRad="190500" algn="tl" rotWithShape="0">
                    <a:srgbClr val="000000">
                      <a:alpha val="70000"/>
                    </a:srgbClr>
                  </a:outerShdw>
                </a:effectLst>
              </p:spPr>
            </p:pic>
          </p:grpSp>
          <p:grpSp>
            <p:nvGrpSpPr>
              <p:cNvPr id="10" name="Shape 119"/>
              <p:cNvGrpSpPr/>
              <p:nvPr/>
            </p:nvGrpSpPr>
            <p:grpSpPr>
              <a:xfrm>
                <a:off x="545015" y="3429000"/>
                <a:ext cx="7297972" cy="461665"/>
                <a:chOff x="424564" y="2338508"/>
                <a:chExt cx="7297972" cy="461665"/>
              </a:xfrm>
            </p:grpSpPr>
            <p:sp>
              <p:nvSpPr>
                <p:cNvPr id="17" name="Shape 120"/>
                <p:cNvSpPr txBox="1"/>
                <p:nvPr/>
              </p:nvSpPr>
              <p:spPr>
                <a:xfrm>
                  <a:off x="424564" y="2338508"/>
                  <a:ext cx="1625557" cy="46166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lIns="91425" tIns="45700" rIns="91425" bIns="45700" anchor="t" anchorCtr="0">
                  <a:noAutofit/>
                </a:bodyPr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sz="900" kern="0" dirty="0">
                    <a:solidFill>
                      <a:srgbClr val="1F3864"/>
                    </a:solidFill>
                    <a:latin typeface="CG Times"/>
                    <a:ea typeface="CG Times"/>
                    <a:cs typeface="CG Times"/>
                    <a:sym typeface="CG Times"/>
                  </a:endParaRPr>
                </a:p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buSzPct val="25000"/>
                    <a:defRPr/>
                  </a:pPr>
                  <a:r>
                    <a:rPr lang="en-US" sz="900" kern="0" dirty="0">
                      <a:solidFill>
                        <a:srgbClr val="1F3864"/>
                      </a:solidFill>
                      <a:latin typeface="CG Times"/>
                      <a:ea typeface="CG Times"/>
                      <a:cs typeface="CG Times"/>
                      <a:sym typeface="CG Times"/>
                    </a:rPr>
                    <a:t>Tetrahedron</a:t>
                  </a:r>
                </a:p>
              </p:txBody>
            </p:sp>
            <p:sp>
              <p:nvSpPr>
                <p:cNvPr id="18" name="Shape 121"/>
                <p:cNvSpPr txBox="1"/>
                <p:nvPr/>
              </p:nvSpPr>
              <p:spPr>
                <a:xfrm>
                  <a:off x="1812952" y="2338510"/>
                  <a:ext cx="1603999" cy="46166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lIns="91425" tIns="45700" rIns="91425" bIns="45700" anchor="t" anchorCtr="0">
                  <a:noAutofit/>
                </a:bodyPr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sz="900" kern="0" dirty="0">
                    <a:solidFill>
                      <a:srgbClr val="1F3864"/>
                    </a:solidFill>
                    <a:latin typeface="CG Times"/>
                    <a:ea typeface="CG Times"/>
                    <a:cs typeface="CG Times"/>
                    <a:sym typeface="CG Times"/>
                  </a:endParaRPr>
                </a:p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buSzPct val="25000"/>
                    <a:defRPr/>
                  </a:pPr>
                  <a:r>
                    <a:rPr lang="en-US" sz="900" kern="0" dirty="0">
                      <a:solidFill>
                        <a:srgbClr val="1F3864"/>
                      </a:solidFill>
                      <a:latin typeface="CG Times"/>
                      <a:ea typeface="CG Times"/>
                      <a:cs typeface="CG Times"/>
                      <a:sym typeface="CG Times"/>
                    </a:rPr>
                    <a:t>Cube</a:t>
                  </a:r>
                </a:p>
              </p:txBody>
            </p:sp>
            <p:sp>
              <p:nvSpPr>
                <p:cNvPr id="19" name="Shape 122"/>
                <p:cNvSpPr txBox="1"/>
                <p:nvPr/>
              </p:nvSpPr>
              <p:spPr>
                <a:xfrm>
                  <a:off x="3309134" y="2338508"/>
                  <a:ext cx="1486942" cy="46166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lIns="91425" tIns="45700" rIns="91425" bIns="45700" anchor="t" anchorCtr="0">
                  <a:noAutofit/>
                </a:bodyPr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sz="900" kern="0" dirty="0">
                    <a:solidFill>
                      <a:srgbClr val="1F3864"/>
                    </a:solidFill>
                    <a:latin typeface="CG Times"/>
                    <a:ea typeface="CG Times"/>
                    <a:cs typeface="CG Times"/>
                    <a:sym typeface="CG Times"/>
                  </a:endParaRPr>
                </a:p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buSzPct val="25000"/>
                    <a:defRPr/>
                  </a:pPr>
                  <a:r>
                    <a:rPr lang="en-US" sz="900" kern="0" dirty="0">
                      <a:solidFill>
                        <a:srgbClr val="1F3864"/>
                      </a:solidFill>
                      <a:latin typeface="CG Times"/>
                      <a:ea typeface="CG Times"/>
                      <a:cs typeface="CG Times"/>
                      <a:sym typeface="CG Times"/>
                    </a:rPr>
                    <a:t>Octahedron</a:t>
                  </a:r>
                </a:p>
              </p:txBody>
            </p:sp>
            <p:sp>
              <p:nvSpPr>
                <p:cNvPr id="20" name="Shape 123"/>
                <p:cNvSpPr txBox="1"/>
                <p:nvPr/>
              </p:nvSpPr>
              <p:spPr>
                <a:xfrm>
                  <a:off x="4701548" y="2338508"/>
                  <a:ext cx="1634250" cy="46166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lIns="91425" tIns="45700" rIns="91425" bIns="45700" anchor="t" anchorCtr="0">
                  <a:noAutofit/>
                </a:bodyPr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sz="900" kern="0" dirty="0">
                    <a:solidFill>
                      <a:srgbClr val="1F3864"/>
                    </a:solidFill>
                    <a:latin typeface="CG Times"/>
                    <a:ea typeface="CG Times"/>
                    <a:cs typeface="CG Times"/>
                    <a:sym typeface="CG Times"/>
                  </a:endParaRPr>
                </a:p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buSzPct val="25000"/>
                    <a:defRPr/>
                  </a:pPr>
                  <a:r>
                    <a:rPr lang="en-US" sz="900" kern="0" dirty="0">
                      <a:solidFill>
                        <a:srgbClr val="1F3864"/>
                      </a:solidFill>
                      <a:latin typeface="CG Times"/>
                      <a:ea typeface="CG Times"/>
                      <a:cs typeface="CG Times"/>
                      <a:sym typeface="CG Times"/>
                    </a:rPr>
                    <a:t>Dodecahedron</a:t>
                  </a:r>
                </a:p>
              </p:txBody>
            </p:sp>
            <p:sp>
              <p:nvSpPr>
                <p:cNvPr id="21" name="Shape 124"/>
                <p:cNvSpPr txBox="1"/>
                <p:nvPr/>
              </p:nvSpPr>
              <p:spPr>
                <a:xfrm>
                  <a:off x="6250007" y="2338508"/>
                  <a:ext cx="1472529" cy="46166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lIns="91425" tIns="45700" rIns="91425" bIns="45700" anchor="t" anchorCtr="0">
                  <a:noAutofit/>
                </a:bodyPr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sz="900" kern="0" dirty="0">
                    <a:solidFill>
                      <a:srgbClr val="1F3864"/>
                    </a:solidFill>
                    <a:latin typeface="CG Times"/>
                    <a:ea typeface="CG Times"/>
                    <a:cs typeface="CG Times"/>
                    <a:sym typeface="CG Times"/>
                  </a:endParaRPr>
                </a:p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buSzPct val="25000"/>
                    <a:defRPr/>
                  </a:pPr>
                  <a:r>
                    <a:rPr lang="en-US" sz="900" kern="0" dirty="0">
                      <a:solidFill>
                        <a:srgbClr val="1F3864"/>
                      </a:solidFill>
                      <a:latin typeface="CG Times"/>
                      <a:ea typeface="CG Times"/>
                      <a:cs typeface="CG Times"/>
                      <a:sym typeface="CG Times"/>
                    </a:rPr>
                    <a:t>Icosahedron</a:t>
                  </a:r>
                </a:p>
              </p:txBody>
            </p:sp>
          </p:grpSp>
          <p:grpSp>
            <p:nvGrpSpPr>
              <p:cNvPr id="11" name="Group 10"/>
              <p:cNvGrpSpPr/>
              <p:nvPr/>
            </p:nvGrpSpPr>
            <p:grpSpPr>
              <a:xfrm>
                <a:off x="845616" y="1032398"/>
                <a:ext cx="6746875" cy="1295400"/>
                <a:chOff x="845616" y="1032398"/>
                <a:chExt cx="6746875" cy="1295400"/>
              </a:xfrm>
            </p:grpSpPr>
            <p:pic>
              <p:nvPicPr>
                <p:cNvPr id="12" name="Shape 107"/>
                <p:cNvPicPr preferRelativeResize="0"/>
                <p:nvPr/>
              </p:nvPicPr>
              <p:blipFill rotWithShape="1">
                <a:blip r:embed="rId12">
                  <a:alphaModFix/>
                </a:blip>
                <a:srcRect/>
                <a:stretch/>
              </p:blipFill>
              <p:spPr>
                <a:xfrm>
                  <a:off x="845616" y="1129397"/>
                  <a:ext cx="1066562" cy="1101402"/>
                </a:xfrm>
                <a:prstGeom prst="rect">
                  <a:avLst/>
                </a:prstGeom>
                <a:ln>
                  <a:noFill/>
                </a:ln>
                <a:effectLst>
                  <a:outerShdw blurRad="190500" algn="tl" rotWithShape="0">
                    <a:srgbClr val="000000">
                      <a:alpha val="70000"/>
                    </a:srgbClr>
                  </a:outerShdw>
                </a:effectLst>
              </p:spPr>
            </p:pic>
            <p:pic>
              <p:nvPicPr>
                <p:cNvPr id="13" name="Shape 106"/>
                <p:cNvPicPr preferRelativeResize="0"/>
                <p:nvPr/>
              </p:nvPicPr>
              <p:blipFill rotWithShape="1">
                <a:blip r:embed="rId13">
                  <a:alphaModFix/>
                </a:blip>
                <a:srcRect/>
                <a:stretch/>
              </p:blipFill>
              <p:spPr>
                <a:xfrm>
                  <a:off x="2086209" y="1109058"/>
                  <a:ext cx="1248849" cy="1142080"/>
                </a:xfrm>
                <a:prstGeom prst="rect">
                  <a:avLst/>
                </a:prstGeom>
                <a:ln>
                  <a:noFill/>
                </a:ln>
                <a:effectLst>
                  <a:outerShdw blurRad="190500" algn="tl" rotWithShape="0">
                    <a:srgbClr val="000000">
                      <a:alpha val="70000"/>
                    </a:srgbClr>
                  </a:outerShdw>
                </a:effectLst>
              </p:spPr>
            </p:pic>
            <p:pic>
              <p:nvPicPr>
                <p:cNvPr id="14" name="Shape 105"/>
                <p:cNvPicPr preferRelativeResize="0">
                  <a:picLocks/>
                </p:cNvPicPr>
                <p:nvPr/>
              </p:nvPicPr>
              <p:blipFill rotWithShape="1">
                <a:blip r:embed="rId14">
                  <a:alphaModFix/>
                </a:blip>
                <a:srcRect/>
                <a:stretch/>
              </p:blipFill>
              <p:spPr bwMode="auto">
                <a:xfrm>
                  <a:off x="3429585" y="1032398"/>
                  <a:ext cx="1392414" cy="1295400"/>
                </a:xfrm>
                <a:prstGeom prst="rect">
                  <a:avLst/>
                </a:prstGeom>
                <a:ln>
                  <a:noFill/>
                </a:ln>
                <a:effectLst>
                  <a:outerShdw blurRad="190500" algn="tl" rotWithShape="0">
                    <a:srgbClr val="000000">
                      <a:alpha val="70000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15" name="Shape 108"/>
                <p:cNvPicPr preferRelativeResize="0"/>
                <p:nvPr/>
              </p:nvPicPr>
              <p:blipFill rotWithShape="1">
                <a:blip r:embed="rId15">
                  <a:alphaModFix/>
                </a:blip>
                <a:srcRect/>
                <a:stretch/>
              </p:blipFill>
              <p:spPr>
                <a:xfrm>
                  <a:off x="4916526" y="1052737"/>
                  <a:ext cx="1338564" cy="1254723"/>
                </a:xfrm>
                <a:prstGeom prst="rect">
                  <a:avLst/>
                </a:prstGeom>
                <a:ln>
                  <a:noFill/>
                </a:ln>
                <a:effectLst>
                  <a:outerShdw blurRad="190500" algn="tl" rotWithShape="0">
                    <a:srgbClr val="000000">
                      <a:alpha val="70000"/>
                    </a:srgbClr>
                  </a:outerShdw>
                </a:effectLst>
              </p:spPr>
            </p:pic>
            <p:pic>
              <p:nvPicPr>
                <p:cNvPr id="16" name="Shape 109"/>
                <p:cNvPicPr preferRelativeResize="0"/>
                <p:nvPr/>
              </p:nvPicPr>
              <p:blipFill rotWithShape="1">
                <a:blip r:embed="rId16">
                  <a:alphaModFix/>
                </a:blip>
                <a:srcRect l="14954" t="15715" r="16367" b="15012"/>
                <a:stretch/>
              </p:blipFill>
              <p:spPr>
                <a:xfrm>
                  <a:off x="6370457" y="1062358"/>
                  <a:ext cx="1222034" cy="1235480"/>
                </a:xfrm>
                <a:prstGeom prst="rect">
                  <a:avLst/>
                </a:prstGeom>
                <a:ln>
                  <a:noFill/>
                </a:ln>
                <a:effectLst>
                  <a:outerShdw blurRad="190500" algn="tl" rotWithShape="0">
                    <a:srgbClr val="000000">
                      <a:alpha val="70000"/>
                    </a:srgbClr>
                  </a:outerShdw>
                </a:effectLst>
              </p:spPr>
            </p:pic>
          </p:grpSp>
        </p:grpSp>
        <p:sp>
          <p:nvSpPr>
            <p:cNvPr id="8" name="TextBox 7"/>
            <p:cNvSpPr txBox="1"/>
            <p:nvPr/>
          </p:nvSpPr>
          <p:spPr>
            <a:xfrm>
              <a:off x="4410915" y="1178749"/>
              <a:ext cx="1409360" cy="11695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AU" sz="1400" kern="0" dirty="0">
                  <a:solidFill>
                    <a:srgbClr val="4D4D4F"/>
                  </a:solidFill>
                  <a:ea typeface="MS PGothic" pitchFamily="34" charset="-128"/>
                </a:rPr>
                <a:t>Equal Area</a:t>
              </a: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AU" sz="1400" kern="0" dirty="0">
                  <a:solidFill>
                    <a:srgbClr val="4D4D4F"/>
                  </a:solidFill>
                  <a:ea typeface="MS PGothic" pitchFamily="34" charset="-128"/>
                </a:rPr>
                <a:t>Tessellations</a:t>
              </a: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AU" sz="1400" kern="0" dirty="0">
                  <a:solidFill>
                    <a:srgbClr val="4D4D4F"/>
                  </a:solidFill>
                  <a:ea typeface="MS PGothic" pitchFamily="34" charset="-128"/>
                </a:rPr>
                <a:t>of the</a:t>
              </a: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AU" sz="1400" kern="0" dirty="0">
                  <a:solidFill>
                    <a:srgbClr val="4D4D4F"/>
                  </a:solidFill>
                  <a:ea typeface="MS PGothic" pitchFamily="34" charset="-128"/>
                </a:rPr>
                <a:t>Earth’s Surface</a:t>
              </a: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AU" sz="1400" kern="0" dirty="0">
                  <a:solidFill>
                    <a:srgbClr val="4D4D4F"/>
                  </a:solidFill>
                  <a:ea typeface="MS PGothic" pitchFamily="34" charset="-128"/>
                </a:rPr>
                <a:t>Model</a:t>
              </a: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2926123" y="2075220"/>
            <a:ext cx="5859291" cy="2667741"/>
            <a:chOff x="19250" y="2644454"/>
            <a:chExt cx="5859291" cy="2667741"/>
          </a:xfrm>
        </p:grpSpPr>
        <p:sp>
          <p:nvSpPr>
            <p:cNvPr id="28" name="Rounded Rectangle 27"/>
            <p:cNvSpPr/>
            <p:nvPr/>
          </p:nvSpPr>
          <p:spPr bwMode="auto">
            <a:xfrm>
              <a:off x="19250" y="2644454"/>
              <a:ext cx="5859291" cy="2667741"/>
            </a:xfrm>
            <a:prstGeom prst="roundRect">
              <a:avLst>
                <a:gd name="adj" fmla="val 8776"/>
              </a:avLst>
            </a:prstGeom>
            <a:solidFill>
              <a:srgbClr val="A0D7E4"/>
            </a:solidFill>
            <a:ln w="9525" cap="flat" cmpd="sng" algn="ctr">
              <a:solidFill>
                <a:srgbClr val="4D4D4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AU" kern="0">
                <a:solidFill>
                  <a:srgbClr val="4D4D4F"/>
                </a:solidFill>
                <a:ea typeface="MS PGothic" pitchFamily="34" charset="-128"/>
              </a:endParaRPr>
            </a:p>
          </p:txBody>
        </p:sp>
        <p:pic>
          <p:nvPicPr>
            <p:cNvPr id="29" name="Picture 2" descr="C:\Users\u83032\Downloads\Square Triangle Hexagon.png"/>
            <p:cNvPicPr>
              <a:picLocks noChangeAspect="1" noChangeArrowheads="1"/>
            </p:cNvPicPr>
            <p:nvPr/>
          </p:nvPicPr>
          <p:blipFill rotWithShape="1"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994"/>
            <a:stretch/>
          </p:blipFill>
          <p:spPr bwMode="auto">
            <a:xfrm>
              <a:off x="107504" y="2676164"/>
              <a:ext cx="4436582" cy="2542439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Box 29"/>
            <p:cNvSpPr txBox="1"/>
            <p:nvPr/>
          </p:nvSpPr>
          <p:spPr>
            <a:xfrm>
              <a:off x="4371397" y="3285827"/>
              <a:ext cx="1507144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AU" sz="1400" kern="0" dirty="0">
                  <a:solidFill>
                    <a:srgbClr val="4D4D4F"/>
                  </a:solidFill>
                  <a:ea typeface="MS PGothic" pitchFamily="34" charset="-128"/>
                </a:rPr>
                <a:t>Simple cell</a:t>
              </a: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AU" sz="1400" kern="0" dirty="0">
                  <a:solidFill>
                    <a:srgbClr val="4D4D4F"/>
                  </a:solidFill>
                  <a:ea typeface="MS PGothic" pitchFamily="34" charset="-128"/>
                </a:rPr>
                <a:t>Types:</a:t>
              </a: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AU" sz="1400" kern="0" dirty="0">
                <a:solidFill>
                  <a:srgbClr val="4D4D4F"/>
                </a:solidFill>
                <a:ea typeface="MS PGothic" pitchFamily="34" charset="-128"/>
              </a:endParaRPr>
            </a:p>
            <a:p>
              <a:pPr marL="285750" indent="-285750" fontAlgn="auto">
                <a:spcBef>
                  <a:spcPts val="0"/>
                </a:spcBef>
                <a:spcAft>
                  <a:spcPts val="0"/>
                </a:spcAft>
                <a:buFont typeface="Arial" charset="0"/>
                <a:buChar char="•"/>
                <a:defRPr/>
              </a:pPr>
              <a:r>
                <a:rPr lang="en-AU" sz="1400" kern="0" dirty="0">
                  <a:solidFill>
                    <a:srgbClr val="4D4D4F"/>
                  </a:solidFill>
                  <a:ea typeface="MS PGothic" pitchFamily="34" charset="-128"/>
                </a:rPr>
                <a:t>Rectangular</a:t>
              </a:r>
            </a:p>
            <a:p>
              <a:pPr marL="285750" indent="-285750" fontAlgn="auto">
                <a:spcBef>
                  <a:spcPts val="0"/>
                </a:spcBef>
                <a:spcAft>
                  <a:spcPts val="0"/>
                </a:spcAft>
                <a:buFont typeface="Arial" charset="0"/>
                <a:buChar char="•"/>
                <a:defRPr/>
              </a:pPr>
              <a:r>
                <a:rPr lang="en-AU" sz="1400" kern="0" dirty="0">
                  <a:solidFill>
                    <a:srgbClr val="4D4D4F"/>
                  </a:solidFill>
                  <a:ea typeface="MS PGothic" pitchFamily="34" charset="-128"/>
                </a:rPr>
                <a:t>Triangular</a:t>
              </a:r>
            </a:p>
            <a:p>
              <a:pPr marL="285750" indent="-285750" fontAlgn="auto">
                <a:spcBef>
                  <a:spcPts val="0"/>
                </a:spcBef>
                <a:spcAft>
                  <a:spcPts val="0"/>
                </a:spcAft>
                <a:buFont typeface="Arial" charset="0"/>
                <a:buChar char="•"/>
                <a:defRPr/>
              </a:pPr>
              <a:r>
                <a:rPr lang="en-AU" sz="1400" kern="0" dirty="0">
                  <a:solidFill>
                    <a:srgbClr val="4D4D4F"/>
                  </a:solidFill>
                  <a:ea typeface="MS PGothic" pitchFamily="34" charset="-128"/>
                </a:rPr>
                <a:t>Hexagonal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20585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AU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95486"/>
            <a:ext cx="6408712" cy="454013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 rot="16200000">
            <a:off x="-1554195" y="2289234"/>
            <a:ext cx="446449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1200" dirty="0" smtClean="0"/>
              <a:t>Gibb, R.G., 2016, “The </a:t>
            </a:r>
            <a:r>
              <a:rPr lang="en-AU" sz="1200" dirty="0" err="1" smtClean="0"/>
              <a:t>rHealPIX</a:t>
            </a:r>
            <a:r>
              <a:rPr lang="en-AU" sz="1200" dirty="0" smtClean="0"/>
              <a:t> Discrete Global Grid System”</a:t>
            </a:r>
            <a:endParaRPr lang="en-AU" sz="1200" dirty="0"/>
          </a:p>
        </p:txBody>
      </p:sp>
      <p:sp>
        <p:nvSpPr>
          <p:cNvPr id="3" name="TextBox 2"/>
          <p:cNvSpPr txBox="1"/>
          <p:nvPr/>
        </p:nvSpPr>
        <p:spPr>
          <a:xfrm>
            <a:off x="2411760" y="339502"/>
            <a:ext cx="252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err="1" smtClean="0"/>
              <a:t>AusPIX</a:t>
            </a:r>
            <a:r>
              <a:rPr lang="en-AU" dirty="0" smtClean="0"/>
              <a:t> Cubic model</a:t>
            </a:r>
            <a:endParaRPr lang="en-AU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Advantages of a DGGS (</a:t>
            </a:r>
            <a:r>
              <a:rPr lang="en-AU" dirty="0" err="1" smtClean="0"/>
              <a:t>AusPIX</a:t>
            </a:r>
            <a:r>
              <a:rPr lang="en-AU" dirty="0" smtClean="0"/>
              <a:t>) implementation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809461"/>
            <a:ext cx="8229600" cy="3528392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AU" dirty="0" smtClean="0"/>
              <a:t>Regular and unchanging</a:t>
            </a:r>
          </a:p>
          <a:p>
            <a:pPr marL="342900" indent="-342900">
              <a:buFont typeface="+mj-lt"/>
              <a:buAutoNum type="arabicPeriod"/>
            </a:pPr>
            <a:r>
              <a:rPr lang="en-AU" dirty="0" smtClean="0"/>
              <a:t>Ellipsoidal – no map transforms needed - excellent for continental scale </a:t>
            </a:r>
          </a:p>
          <a:p>
            <a:pPr marL="342900" indent="-342900">
              <a:buFont typeface="+mj-lt"/>
              <a:buAutoNum type="arabicPeriod"/>
            </a:pPr>
            <a:r>
              <a:rPr lang="en-AU" dirty="0"/>
              <a:t>Worldwide application – not a local grid</a:t>
            </a:r>
          </a:p>
          <a:p>
            <a:pPr marL="342900" indent="-342900">
              <a:buFont typeface="+mj-lt"/>
              <a:buAutoNum type="arabicPeriod"/>
            </a:pPr>
            <a:r>
              <a:rPr lang="en-AU" dirty="0"/>
              <a:t>Polar regions catered for.</a:t>
            </a:r>
          </a:p>
          <a:p>
            <a:pPr marL="342900" indent="-342900">
              <a:buFont typeface="+mj-lt"/>
              <a:buAutoNum type="arabicPeriod"/>
            </a:pPr>
            <a:r>
              <a:rPr lang="en-AU" dirty="0" smtClean="0"/>
              <a:t>Can define location to degree of resolution required  </a:t>
            </a:r>
            <a:r>
              <a:rPr lang="en-AU" dirty="0" err="1" smtClean="0"/>
              <a:t>eg</a:t>
            </a:r>
            <a:r>
              <a:rPr lang="en-AU" dirty="0" smtClean="0"/>
              <a:t> big cells for sensitive data, small cells for high resolution.</a:t>
            </a:r>
          </a:p>
          <a:p>
            <a:pPr marL="342900" indent="-342900">
              <a:buFont typeface="+mj-lt"/>
              <a:buAutoNum type="arabicPeriod"/>
            </a:pPr>
            <a:r>
              <a:rPr lang="en-AU" dirty="0" smtClean="0"/>
              <a:t>Uncertainty can be expressed by the size of the cell</a:t>
            </a:r>
          </a:p>
          <a:p>
            <a:pPr marL="342900" indent="-342900">
              <a:buFont typeface="+mj-lt"/>
              <a:buAutoNum type="arabicPeriod"/>
            </a:pPr>
            <a:r>
              <a:rPr lang="en-AU" u="sng" dirty="0" smtClean="0"/>
              <a:t>Can be used as </a:t>
            </a:r>
            <a:r>
              <a:rPr lang="en-AU" u="sng" dirty="0" smtClean="0"/>
              <a:t>a </a:t>
            </a:r>
            <a:r>
              <a:rPr lang="en-AU" u="sng" dirty="0" smtClean="0"/>
              <a:t>location index.</a:t>
            </a:r>
          </a:p>
          <a:p>
            <a:pPr marL="342900" indent="-342900">
              <a:buFont typeface="+mj-lt"/>
              <a:buAutoNum type="arabicPeriod"/>
            </a:pPr>
            <a:r>
              <a:rPr lang="en-AU" dirty="0" smtClean="0"/>
              <a:t>Ability to fuse data from multiple projections using DGGS as the consistent reference frame.</a:t>
            </a:r>
          </a:p>
          <a:p>
            <a:pPr marL="342900" indent="-342900">
              <a:buFont typeface="+mj-lt"/>
              <a:buAutoNum type="arabicPeriod"/>
            </a:pPr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202981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AU" dirty="0"/>
          </a:p>
        </p:txBody>
      </p:sp>
      <p:pic>
        <p:nvPicPr>
          <p:cNvPr id="5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691"/>
          <a:stretch/>
        </p:blipFill>
        <p:spPr>
          <a:xfrm>
            <a:off x="179512" y="195486"/>
            <a:ext cx="7202702" cy="4341301"/>
          </a:xfrm>
        </p:spPr>
      </p:pic>
      <p:sp>
        <p:nvSpPr>
          <p:cNvPr id="6" name="TextBox 5"/>
          <p:cNvSpPr txBox="1"/>
          <p:nvPr/>
        </p:nvSpPr>
        <p:spPr>
          <a:xfrm>
            <a:off x="5076056" y="555526"/>
            <a:ext cx="20882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Australian Region</a:t>
            </a:r>
          </a:p>
          <a:p>
            <a:pPr algn="ctr"/>
            <a:r>
              <a:rPr lang="en-AU" dirty="0" smtClean="0"/>
              <a:t>R cells</a:t>
            </a:r>
            <a:endParaRPr lang="en-AU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62362" t="45244" r="1676" b="11950"/>
          <a:stretch/>
        </p:blipFill>
        <p:spPr>
          <a:xfrm>
            <a:off x="7558109" y="3257809"/>
            <a:ext cx="1477942" cy="1247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6050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AU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28500"/>
          <a:stretch/>
        </p:blipFill>
        <p:spPr>
          <a:xfrm>
            <a:off x="251520" y="318610"/>
            <a:ext cx="6768752" cy="417213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390977" y="627534"/>
            <a:ext cx="3645074" cy="92333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AU" dirty="0" smtClean="0"/>
              <a:t>DGGS grid over a small part of Canberra. Cell are approximately 160m across. (DGGS level 10)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731302177"/>
      </p:ext>
    </p:extLst>
  </p:cSld>
  <p:clrMapOvr>
    <a:masterClrMapping/>
  </p:clrMapOvr>
</p:sld>
</file>

<file path=ppt/theme/theme1.xml><?xml version="1.0" encoding="utf-8"?>
<a:theme xmlns:a="http://schemas.openxmlformats.org/drawingml/2006/main" name="GA White Widescreen 16x9">
  <a:themeElements>
    <a:clrScheme name="GA Conclusion Slid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GA Conclusion Slid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0000" tIns="46800" rIns="90000" bIns="4680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AU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0000" tIns="46800" rIns="90000" bIns="4680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AU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GA Conclusion Slid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A Conclusion Slid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A Conclusion Slid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A Conclusion Slid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A Conclusion Slid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A Conclusion Slid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A Conclusion Slid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A Conclusion Slid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A Conclusion Slid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A Conclusion Slid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A Conclusion Slid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A Conclusion Slid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resentation17" id="{A3B22032-36AD-2C4E-B795-73ECCA366544}" vid="{32522BB8-D747-2340-85A1-83026CCE9B7F}"/>
    </a:ext>
  </a:extLst>
</a:theme>
</file>

<file path=ppt/theme/theme2.xml><?xml version="1.0" encoding="utf-8"?>
<a:theme xmlns:a="http://schemas.openxmlformats.org/drawingml/2006/main" name="GA Blue Pages">
  <a:themeElements>
    <a:clrScheme name="GA Blue Pages 13">
      <a:dk1>
        <a:srgbClr val="4D4D4F"/>
      </a:dk1>
      <a:lt1>
        <a:srgbClr val="FFFFFF"/>
      </a:lt1>
      <a:dk2>
        <a:srgbClr val="267485"/>
      </a:dk2>
      <a:lt2>
        <a:srgbClr val="808080"/>
      </a:lt2>
      <a:accent1>
        <a:srgbClr val="A0D7E4"/>
      </a:accent1>
      <a:accent2>
        <a:srgbClr val="333399"/>
      </a:accent2>
      <a:accent3>
        <a:srgbClr val="FFFFFF"/>
      </a:accent3>
      <a:accent4>
        <a:srgbClr val="404042"/>
      </a:accent4>
      <a:accent5>
        <a:srgbClr val="CDE8EF"/>
      </a:accent5>
      <a:accent6>
        <a:srgbClr val="2D2D8A"/>
      </a:accent6>
      <a:hlink>
        <a:srgbClr val="0000FF"/>
      </a:hlink>
      <a:folHlink>
        <a:srgbClr val="99CC00"/>
      </a:folHlink>
    </a:clrScheme>
    <a:fontScheme name="GA Blue Page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0000" tIns="46800" rIns="90000" bIns="4680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AU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0000" tIns="46800" rIns="90000" bIns="4680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AU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GA Blue Page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A Blue Pages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A Blue Pages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A Blue Pages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A Blue Pages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A Blue Pages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A Blue Pages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A Blue Pages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A Blue Pages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A Blue Pages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A Blue Pages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A Blue Pages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A Blue Pages 13">
        <a:dk1>
          <a:srgbClr val="4D4D4F"/>
        </a:dk1>
        <a:lt1>
          <a:srgbClr val="FFFFFF"/>
        </a:lt1>
        <a:dk2>
          <a:srgbClr val="267485"/>
        </a:dk2>
        <a:lt2>
          <a:srgbClr val="808080"/>
        </a:lt2>
        <a:accent1>
          <a:srgbClr val="A0D7E4"/>
        </a:accent1>
        <a:accent2>
          <a:srgbClr val="333399"/>
        </a:accent2>
        <a:accent3>
          <a:srgbClr val="FFFFFF"/>
        </a:accent3>
        <a:accent4>
          <a:srgbClr val="404042"/>
        </a:accent4>
        <a:accent5>
          <a:srgbClr val="CDE8EF"/>
        </a:accent5>
        <a:accent6>
          <a:srgbClr val="2D2D8A"/>
        </a:accent6>
        <a:hlink>
          <a:srgbClr val="0000FF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resentation17" id="{A3B22032-36AD-2C4E-B795-73ECCA366544}" vid="{6F4A383C-2B2B-4449-B486-B8B68E564AAA}"/>
    </a:ext>
  </a:extLst>
</a:theme>
</file>

<file path=ppt/theme/theme3.xml><?xml version="1.0" encoding="utf-8"?>
<a:theme xmlns:a="http://schemas.openxmlformats.org/drawingml/2006/main" name="GA Internal Title Slide">
  <a:themeElements>
    <a:clrScheme name="GA Internal Title Slid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GA Internal Title Slid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0000" tIns="46800" rIns="90000" bIns="4680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AU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0000" tIns="46800" rIns="90000" bIns="4680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AU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GA Internal Title Slid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A Internal Title Slid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A Internal Title Slid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A Internal Title Slid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A Internal Title Slid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A Internal Title Slid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A Internal Title Slid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A Internal Title Slid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A Internal Title Slid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A Internal Title Slid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A Internal Title Slid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A Internal Title Slid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resentation17" id="{A3B22032-36AD-2C4E-B795-73ECCA366544}" vid="{4DF5417D-22A9-2342-BDB6-C3C9B45642C5}"/>
    </a:ext>
  </a:extLst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2019 GA Blue Widescreen 16x9</Template>
  <TotalTime>798</TotalTime>
  <Words>680</Words>
  <Application>Microsoft Office PowerPoint</Application>
  <PresentationFormat>On-screen Show (16:9)</PresentationFormat>
  <Paragraphs>109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MS PGothic</vt:lpstr>
      <vt:lpstr>Arial</vt:lpstr>
      <vt:lpstr>CG Times</vt:lpstr>
      <vt:lpstr>Courier New</vt:lpstr>
      <vt:lpstr>GA White Widescreen 16x9</vt:lpstr>
      <vt:lpstr>GA Blue Pages</vt:lpstr>
      <vt:lpstr>GA Internal Title Slide</vt:lpstr>
      <vt:lpstr>Applying  Discrete Global Grid Systems (DGGS) across diverse data jurisdictions.</vt:lpstr>
      <vt:lpstr>PowerPoint Presentation</vt:lpstr>
      <vt:lpstr>Different ways of describing Location</vt:lpstr>
      <vt:lpstr>Discrete Global Grid Systems (DGGS) as defined by the OGC</vt:lpstr>
      <vt:lpstr>Several DGGS shapes but very similar principles</vt:lpstr>
      <vt:lpstr>PowerPoint Presentation</vt:lpstr>
      <vt:lpstr>Advantages of a DGGS (AusPIX) implementation</vt:lpstr>
      <vt:lpstr>PowerPoint Presentation</vt:lpstr>
      <vt:lpstr>PowerPoint Presentation</vt:lpstr>
      <vt:lpstr>Implementing  DGGS</vt:lpstr>
      <vt:lpstr>Tools  (under development)</vt:lpstr>
      <vt:lpstr>Future work:</vt:lpstr>
      <vt:lpstr>Implementing Data integration </vt:lpstr>
      <vt:lpstr>Connecting data using DGGS as a Location index</vt:lpstr>
      <vt:lpstr>DGGS tagged triple store</vt:lpstr>
      <vt:lpstr>Start to answer questions like:</vt:lpstr>
      <vt:lpstr>PowerPoint Presentation</vt:lpstr>
    </vt:vector>
  </TitlesOfParts>
  <Company>Geoscience Australia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Applying  Discrete Global Grid Systems (DGGS) across  diverse data jurisdictions.</dc:title>
  <dc:creator>Bell Joseph</dc:creator>
  <cp:lastModifiedBy>Bell Joseph</cp:lastModifiedBy>
  <cp:revision>65</cp:revision>
  <dcterms:created xsi:type="dcterms:W3CDTF">2019-03-28T03:29:31Z</dcterms:created>
  <dcterms:modified xsi:type="dcterms:W3CDTF">2019-04-05T03:53:57Z</dcterms:modified>
</cp:coreProperties>
</file>